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charts/chart1.xml" ContentType="application/vnd.openxmlformats-officedocument.drawingml.chart+xml"/>
  <Override PartName="/ppt/theme/themeOverride3.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theme/themeOverride4.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72" r:id="rId1"/>
  </p:sldMasterIdLst>
  <p:notesMasterIdLst>
    <p:notesMasterId r:id="rId22"/>
  </p:notesMasterIdLst>
  <p:sldIdLst>
    <p:sldId id="282" r:id="rId2"/>
    <p:sldId id="260" r:id="rId3"/>
    <p:sldId id="283" r:id="rId4"/>
    <p:sldId id="290" r:id="rId5"/>
    <p:sldId id="285" r:id="rId6"/>
    <p:sldId id="286" r:id="rId7"/>
    <p:sldId id="261" r:id="rId8"/>
    <p:sldId id="262" r:id="rId9"/>
    <p:sldId id="287" r:id="rId10"/>
    <p:sldId id="288" r:id="rId11"/>
    <p:sldId id="267" r:id="rId12"/>
    <p:sldId id="268" r:id="rId13"/>
    <p:sldId id="278" r:id="rId14"/>
    <p:sldId id="270" r:id="rId15"/>
    <p:sldId id="271" r:id="rId16"/>
    <p:sldId id="289" r:id="rId17"/>
    <p:sldId id="272" r:id="rId18"/>
    <p:sldId id="273" r:id="rId19"/>
    <p:sldId id="274" r:id="rId20"/>
    <p:sldId id="281" r:id="rId21"/>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ECECEC"/>
    <a:srgbClr val="EAEAEA"/>
    <a:srgbClr val="E3E2C7"/>
    <a:srgbClr val="CDEEFF"/>
    <a:srgbClr val="B7E0FF"/>
    <a:srgbClr val="A3A151"/>
    <a:srgbClr val="A8A400"/>
    <a:srgbClr val="ACA800"/>
    <a:srgbClr val="E3D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2" autoAdjust="0"/>
    <p:restoredTop sz="94689" autoAdjust="0"/>
  </p:normalViewPr>
  <p:slideViewPr>
    <p:cSldViewPr>
      <p:cViewPr>
        <p:scale>
          <a:sx n="77" d="100"/>
          <a:sy n="77" d="100"/>
        </p:scale>
        <p:origin x="-1176" y="2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file:///C:\Users\cdettoni\Documents\CDV\SCOMP\Estad&#237;sticas\Informe%20Mensual%20Estad&#237;stico\Junio%2020130615\ESTADISTICAS%20JUNIO%2020130615.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cdettoni\Documents\CDV\SCOMP\Estad&#237;sticas\Informe%20Mensual%20Estad&#237;stico\Junio%2020130615\ESTADISTICAS%20JUNIO%20201306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39"/>
    </mc:Choice>
    <mc:Fallback>
      <c:style val="39"/>
    </mc:Fallback>
  </mc:AlternateContent>
  <c:chart>
    <c:title>
      <c:tx>
        <c:rich>
          <a:bodyPr/>
          <a:lstStyle/>
          <a:p>
            <a:pPr>
              <a:defRPr>
                <a:solidFill>
                  <a:schemeClr val="tx1"/>
                </a:solidFill>
                <a:latin typeface="Corbel" pitchFamily="34" charset="0"/>
                <a:cs typeface="Arial" pitchFamily="34" charset="0"/>
              </a:defRPr>
            </a:pPr>
            <a:r>
              <a:rPr lang="es-CL" dirty="0">
                <a:solidFill>
                  <a:schemeClr val="tx1"/>
                </a:solidFill>
                <a:latin typeface="Corbel" pitchFamily="34" charset="0"/>
              </a:rPr>
              <a:t>Ingreso de Solicitudes de Oferta según partícipe año 2013</a:t>
            </a:r>
          </a:p>
        </c:rich>
      </c:tx>
      <c:layout/>
      <c:overlay val="0"/>
    </c:title>
    <c:autoTitleDeleted val="0"/>
    <c:plotArea>
      <c:layout/>
      <c:barChart>
        <c:barDir val="col"/>
        <c:grouping val="clustered"/>
        <c:varyColors val="0"/>
        <c:ser>
          <c:idx val="0"/>
          <c:order val="0"/>
          <c:tx>
            <c:v>Ingreso de Solicitudes de Oferta según partícipe año 2013</c:v>
          </c:tx>
          <c:spPr>
            <a:solidFill>
              <a:srgbClr val="0099FF"/>
            </a:solidFill>
          </c:spPr>
          <c:invertIfNegative val="0"/>
          <c:dLbls>
            <c:txPr>
              <a:bodyPr/>
              <a:lstStyle/>
              <a:p>
                <a:pPr>
                  <a:defRPr sz="2000" b="1">
                    <a:solidFill>
                      <a:schemeClr val="bg1"/>
                    </a:solidFill>
                    <a:latin typeface="Corbel" pitchFamily="34" charset="0"/>
                    <a:cs typeface="Arial" pitchFamily="34" charset="0"/>
                  </a:defRPr>
                </a:pPr>
                <a:endParaRPr lang="es-CL"/>
              </a:p>
            </c:txPr>
            <c:dLblPos val="inEnd"/>
            <c:showLegendKey val="0"/>
            <c:showVal val="1"/>
            <c:showCatName val="0"/>
            <c:showSerName val="0"/>
            <c:showPercent val="0"/>
            <c:showBubbleSize val="0"/>
            <c:showLeaderLines val="0"/>
          </c:dLbls>
          <c:cat>
            <c:strRef>
              <c:f>Hoja2!$A$93:$A$95</c:f>
              <c:strCache>
                <c:ptCount val="3"/>
                <c:pt idx="0">
                  <c:v>Asesores Previsionales</c:v>
                </c:pt>
                <c:pt idx="1">
                  <c:v>AFP</c:v>
                </c:pt>
                <c:pt idx="2">
                  <c:v>Compañías de Seguros</c:v>
                </c:pt>
              </c:strCache>
            </c:strRef>
          </c:cat>
          <c:val>
            <c:numRef>
              <c:f>Hoja2!$B$93:$B$95</c:f>
              <c:numCache>
                <c:formatCode>#,##0</c:formatCode>
                <c:ptCount val="3"/>
                <c:pt idx="0">
                  <c:v>5624</c:v>
                </c:pt>
                <c:pt idx="1">
                  <c:v>15159</c:v>
                </c:pt>
                <c:pt idx="2">
                  <c:v>10760</c:v>
                </c:pt>
              </c:numCache>
            </c:numRef>
          </c:val>
        </c:ser>
        <c:dLbls>
          <c:showLegendKey val="0"/>
          <c:showVal val="0"/>
          <c:showCatName val="0"/>
          <c:showSerName val="0"/>
          <c:showPercent val="0"/>
          <c:showBubbleSize val="0"/>
        </c:dLbls>
        <c:gapWidth val="150"/>
        <c:axId val="31542656"/>
        <c:axId val="31564928"/>
      </c:barChart>
      <c:catAx>
        <c:axId val="31542656"/>
        <c:scaling>
          <c:orientation val="minMax"/>
        </c:scaling>
        <c:delete val="0"/>
        <c:axPos val="b"/>
        <c:majorTickMark val="out"/>
        <c:minorTickMark val="none"/>
        <c:tickLblPos val="nextTo"/>
        <c:txPr>
          <a:bodyPr/>
          <a:lstStyle/>
          <a:p>
            <a:pPr>
              <a:defRPr sz="1400" b="1">
                <a:solidFill>
                  <a:schemeClr val="tx1"/>
                </a:solidFill>
                <a:latin typeface="Corbel" pitchFamily="34" charset="0"/>
                <a:cs typeface="Arial" pitchFamily="34" charset="0"/>
              </a:defRPr>
            </a:pPr>
            <a:endParaRPr lang="es-CL"/>
          </a:p>
        </c:txPr>
        <c:crossAx val="31564928"/>
        <c:crosses val="autoZero"/>
        <c:auto val="1"/>
        <c:lblAlgn val="ctr"/>
        <c:lblOffset val="100"/>
        <c:noMultiLvlLbl val="0"/>
      </c:catAx>
      <c:valAx>
        <c:axId val="31564928"/>
        <c:scaling>
          <c:orientation val="minMax"/>
        </c:scaling>
        <c:delete val="0"/>
        <c:axPos val="l"/>
        <c:majorGridlines/>
        <c:numFmt formatCode="#,##0" sourceLinked="1"/>
        <c:majorTickMark val="out"/>
        <c:minorTickMark val="none"/>
        <c:tickLblPos val="nextTo"/>
        <c:crossAx val="31542656"/>
        <c:crosses val="autoZero"/>
        <c:crossBetween val="between"/>
      </c:valAx>
      <c:spPr>
        <a:noFill/>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es-ES" sz="1800" dirty="0">
                <a:solidFill>
                  <a:srgbClr val="0070C0"/>
                </a:solidFill>
              </a:rPr>
              <a:t>Certificados de Oferta (CO) según tipo de pensión</a:t>
            </a:r>
            <a:r>
              <a:rPr lang="es-ES" dirty="0"/>
              <a:t>
</a:t>
            </a:r>
            <a:r>
              <a:rPr lang="es-ES" sz="1000" b="0" dirty="0">
                <a:solidFill>
                  <a:srgbClr val="0070C0"/>
                </a:solidFill>
              </a:rPr>
              <a:t>(Cifras en número y </a:t>
            </a:r>
            <a:r>
              <a:rPr lang="es-ES" sz="1000" b="0" dirty="0" smtClean="0">
                <a:solidFill>
                  <a:srgbClr val="0070C0"/>
                </a:solidFill>
              </a:rPr>
              <a:t>porcentajes </a:t>
            </a:r>
            <a:r>
              <a:rPr lang="es-ES" sz="1000" baseline="0" dirty="0" smtClean="0">
                <a:solidFill>
                  <a:srgbClr val="0070C0"/>
                </a:solidFill>
              </a:rPr>
              <a:t>al </a:t>
            </a:r>
            <a:r>
              <a:rPr lang="es-ES" sz="1000" baseline="0" dirty="0">
                <a:solidFill>
                  <a:srgbClr val="0070C0"/>
                </a:solidFill>
              </a:rPr>
              <a:t>15 de junio de </a:t>
            </a:r>
            <a:r>
              <a:rPr lang="es-ES" sz="1000" baseline="0" dirty="0" smtClean="0">
                <a:solidFill>
                  <a:srgbClr val="0070C0"/>
                </a:solidFill>
              </a:rPr>
              <a:t>2013)</a:t>
            </a:r>
            <a:endParaRPr lang="es-ES" sz="1000" dirty="0">
              <a:solidFill>
                <a:srgbClr val="0070C0"/>
              </a:solidFill>
            </a:endParaRPr>
          </a:p>
        </c:rich>
      </c:tx>
      <c:layout>
        <c:manualLayout>
          <c:xMode val="edge"/>
          <c:yMode val="edge"/>
          <c:x val="0.12476943306063407"/>
          <c:y val="4.1535015946967506E-2"/>
        </c:manualLayout>
      </c:layout>
      <c:overlay val="0"/>
      <c:spPr>
        <a:noFill/>
        <a:ln w="25400">
          <a:noFill/>
        </a:ln>
      </c:spPr>
    </c:title>
    <c:autoTitleDeleted val="0"/>
    <c:plotArea>
      <c:layout>
        <c:manualLayout>
          <c:layoutTarget val="inner"/>
          <c:xMode val="edge"/>
          <c:yMode val="edge"/>
          <c:x val="0.29918087724414566"/>
          <c:y val="0.30175111706072827"/>
          <c:w val="0.42060096289133447"/>
          <c:h val="0.66390265742867993"/>
        </c:manualLayout>
      </c:layout>
      <c:pieChart>
        <c:varyColors val="1"/>
        <c:ser>
          <c:idx val="0"/>
          <c:order val="0"/>
          <c:explosion val="20"/>
          <c:dLbls>
            <c:dLbl>
              <c:idx val="0"/>
              <c:layout>
                <c:manualLayout>
                  <c:x val="9.9765365586613086E-2"/>
                  <c:y val="-0.18515200812501773"/>
                </c:manualLayout>
              </c:layout>
              <c:showLegendKey val="0"/>
              <c:showVal val="1"/>
              <c:showCatName val="1"/>
              <c:showSerName val="0"/>
              <c:showPercent val="1"/>
              <c:showBubbleSize val="0"/>
              <c:separator>
</c:separator>
            </c:dLbl>
            <c:dLbl>
              <c:idx val="1"/>
              <c:layout>
                <c:manualLayout>
                  <c:x val="-4.1555565788194151E-2"/>
                  <c:y val="5.4909123330223734E-2"/>
                </c:manualLayout>
              </c:layout>
              <c:showLegendKey val="0"/>
              <c:showVal val="1"/>
              <c:showCatName val="1"/>
              <c:showSerName val="0"/>
              <c:showPercent val="1"/>
              <c:showBubbleSize val="0"/>
              <c:separator>
</c:separator>
            </c:dLbl>
            <c:dLbl>
              <c:idx val="2"/>
              <c:layout>
                <c:manualLayout>
                  <c:x val="-0.13980650079558768"/>
                  <c:y val="3.5326964773499621E-2"/>
                </c:manualLayout>
              </c:layout>
              <c:showLegendKey val="0"/>
              <c:showVal val="1"/>
              <c:showCatName val="1"/>
              <c:showSerName val="0"/>
              <c:showPercent val="1"/>
              <c:showBubbleSize val="0"/>
              <c:separator>
</c:separator>
            </c:dLbl>
            <c:dLbl>
              <c:idx val="3"/>
              <c:layout>
                <c:manualLayout>
                  <c:x val="-0.11482678700250212"/>
                  <c:y val="2.5634295713035892E-2"/>
                </c:manualLayout>
              </c:layout>
              <c:showLegendKey val="0"/>
              <c:showVal val="1"/>
              <c:showCatName val="1"/>
              <c:showSerName val="0"/>
              <c:showPercent val="1"/>
              <c:showBubbleSize val="0"/>
              <c:separator>
</c:separator>
            </c:dLbl>
            <c:txPr>
              <a:bodyPr/>
              <a:lstStyle/>
              <a:p>
                <a:pPr>
                  <a:defRPr sz="1200"/>
                </a:pPr>
                <a:endParaRPr lang="es-CL"/>
              </a:p>
            </c:txPr>
            <c:showLegendKey val="0"/>
            <c:showVal val="1"/>
            <c:showCatName val="1"/>
            <c:showSerName val="0"/>
            <c:showPercent val="1"/>
            <c:showBubbleSize val="0"/>
            <c:separator>
</c:separator>
            <c:showLeaderLines val="1"/>
          </c:dLbls>
          <c:cat>
            <c:strRef>
              <c:f>CERT_OFERTA!$C$20:$C$23</c:f>
              <c:strCache>
                <c:ptCount val="4"/>
                <c:pt idx="0">
                  <c:v>VEJEZ</c:v>
                </c:pt>
                <c:pt idx="1">
                  <c:v>VEJEZ ANTICIPADA</c:v>
                </c:pt>
                <c:pt idx="2">
                  <c:v>INVALIDEZ</c:v>
                </c:pt>
                <c:pt idx="3">
                  <c:v>SOBREVIVENCIA</c:v>
                </c:pt>
              </c:strCache>
            </c:strRef>
          </c:cat>
          <c:val>
            <c:numRef>
              <c:f>CERT_OFERTA!$D$20:$D$23</c:f>
              <c:numCache>
                <c:formatCode>#,##0</c:formatCode>
                <c:ptCount val="4"/>
                <c:pt idx="0">
                  <c:v>19896</c:v>
                </c:pt>
                <c:pt idx="1">
                  <c:v>4249</c:v>
                </c:pt>
                <c:pt idx="2">
                  <c:v>4185</c:v>
                </c:pt>
                <c:pt idx="3">
                  <c:v>3069</c:v>
                </c:pt>
              </c:numCache>
            </c:numRef>
          </c:val>
        </c:ser>
        <c:dLbls>
          <c:showLegendKey val="0"/>
          <c:showVal val="1"/>
          <c:showCatName val="1"/>
          <c:showSerName val="0"/>
          <c:showPercent val="1"/>
          <c:showBubbleSize val="0"/>
          <c:showLeaderLines val="1"/>
        </c:dLbls>
        <c:firstSliceAng val="0"/>
      </c:pieChart>
      <c:spPr>
        <a:noFill/>
        <a:ln w="25400">
          <a:noFill/>
        </a:ln>
      </c:spPr>
    </c:plotArea>
    <c:plotVisOnly val="0"/>
    <c:dispBlanksAs val="gap"/>
    <c:showDLblsOverMax val="0"/>
  </c:chart>
  <c:spPr>
    <a:solidFill>
      <a:srgbClr val="FFFFFF"/>
    </a:solidFill>
    <a:ln w="12700">
      <a:solidFill>
        <a:srgbClr val="FFFFFF"/>
      </a:solidFill>
      <a:prstDash val="solid"/>
    </a:ln>
  </c:spPr>
  <c:txPr>
    <a:bodyPr/>
    <a:lstStyle/>
    <a:p>
      <a:pPr>
        <a:defRPr sz="1000" b="0" i="0" u="none" strike="noStrike" baseline="0">
          <a:solidFill>
            <a:srgbClr val="000000"/>
          </a:solidFill>
          <a:latin typeface="Arial"/>
          <a:ea typeface="Arial"/>
          <a:cs typeface="Arial"/>
        </a:defRPr>
      </a:pPr>
      <a:endParaRPr lang="es-CL"/>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1200" b="1" i="0" u="none" strike="noStrike" baseline="0">
                <a:solidFill>
                  <a:srgbClr val="000000"/>
                </a:solidFill>
                <a:latin typeface="Arial"/>
                <a:ea typeface="Arial"/>
                <a:cs typeface="Arial"/>
              </a:defRPr>
            </a:pPr>
            <a:r>
              <a:rPr lang="es-ES" sz="1800" dirty="0">
                <a:solidFill>
                  <a:srgbClr val="0070C0"/>
                </a:solidFill>
              </a:rPr>
              <a:t>Posición de las ofertas </a:t>
            </a:r>
            <a:r>
              <a:rPr lang="es-ES" sz="1800" dirty="0" smtClean="0">
                <a:solidFill>
                  <a:srgbClr val="0070C0"/>
                </a:solidFill>
              </a:rPr>
              <a:t>aceptadas de Rentas Vitalicias </a:t>
            </a:r>
            <a:endParaRPr lang="es-ES" sz="1800" dirty="0">
              <a:solidFill>
                <a:srgbClr val="0070C0"/>
              </a:solidFill>
            </a:endParaRPr>
          </a:p>
          <a:p>
            <a:pPr algn="ctr">
              <a:defRPr sz="1200" b="1" i="0" u="none" strike="noStrike" baseline="0">
                <a:solidFill>
                  <a:srgbClr val="000000"/>
                </a:solidFill>
                <a:latin typeface="Arial"/>
                <a:ea typeface="Arial"/>
                <a:cs typeface="Arial"/>
              </a:defRPr>
            </a:pPr>
            <a:r>
              <a:rPr lang="es-ES" dirty="0">
                <a:solidFill>
                  <a:srgbClr val="0070C0"/>
                </a:solidFill>
              </a:rPr>
              <a:t> </a:t>
            </a:r>
            <a:r>
              <a:rPr lang="es-ES" sz="1000" dirty="0">
                <a:solidFill>
                  <a:srgbClr val="0070C0"/>
                </a:solidFill>
              </a:rPr>
              <a:t>al</a:t>
            </a:r>
            <a:r>
              <a:rPr lang="es-ES" sz="1000" baseline="0" dirty="0">
                <a:solidFill>
                  <a:srgbClr val="0070C0"/>
                </a:solidFill>
              </a:rPr>
              <a:t> 15 de junio 2013</a:t>
            </a:r>
            <a:endParaRPr lang="es-ES" sz="1000" dirty="0">
              <a:solidFill>
                <a:srgbClr val="0070C0"/>
              </a:solidFill>
            </a:endParaRPr>
          </a:p>
        </c:rich>
      </c:tx>
      <c:layout>
        <c:manualLayout>
          <c:xMode val="edge"/>
          <c:yMode val="edge"/>
          <c:x val="0.10843658880669443"/>
          <c:y val="3.3132527185088599E-2"/>
        </c:manualLayout>
      </c:layout>
      <c:overlay val="0"/>
      <c:spPr>
        <a:noFill/>
        <a:ln w="25400">
          <a:noFill/>
        </a:ln>
      </c:spPr>
    </c:title>
    <c:autoTitleDeleted val="0"/>
    <c:view3D>
      <c:rotX val="15"/>
      <c:rotY val="0"/>
      <c:rAngAx val="0"/>
      <c:perspective val="0"/>
    </c:view3D>
    <c:floor>
      <c:thickness val="0"/>
    </c:floor>
    <c:sideWall>
      <c:thickness val="0"/>
    </c:sideWall>
    <c:backWall>
      <c:thickness val="0"/>
    </c:backWall>
    <c:plotArea>
      <c:layout>
        <c:manualLayout>
          <c:layoutTarget val="inner"/>
          <c:xMode val="edge"/>
          <c:yMode val="edge"/>
          <c:x val="0.22788622379695683"/>
          <c:y val="0.31325301204819223"/>
          <c:w val="0.52323876384959167"/>
          <c:h val="0.41566265060240981"/>
        </c:manualLayout>
      </c:layout>
      <c:pie3DChart>
        <c:varyColors val="1"/>
        <c:ser>
          <c:idx val="0"/>
          <c:order val="0"/>
          <c:spPr>
            <a:solidFill>
              <a:srgbClr val="9999FF"/>
            </a:solidFill>
            <a:ln w="12700">
              <a:solidFill>
                <a:srgbClr val="000000"/>
              </a:solidFill>
              <a:prstDash val="solid"/>
            </a:ln>
          </c:spPr>
          <c:explosion val="20"/>
          <c:dPt>
            <c:idx val="0"/>
            <c:bubble3D val="0"/>
            <c:spPr>
              <a:solidFill>
                <a:srgbClr val="FFFF00"/>
              </a:solidFill>
              <a:ln w="12700">
                <a:solidFill>
                  <a:srgbClr val="000000"/>
                </a:solidFill>
                <a:prstDash val="solid"/>
              </a:ln>
            </c:spPr>
          </c:dPt>
          <c:dPt>
            <c:idx val="1"/>
            <c:bubble3D val="0"/>
            <c:spPr>
              <a:solidFill>
                <a:srgbClr val="99CC00"/>
              </a:solidFill>
              <a:ln w="12700">
                <a:solidFill>
                  <a:srgbClr val="000000"/>
                </a:solidFill>
                <a:prstDash val="solid"/>
              </a:ln>
            </c:spPr>
          </c:dPt>
          <c:dPt>
            <c:idx val="2"/>
            <c:bubble3D val="0"/>
            <c:spPr>
              <a:solidFill>
                <a:srgbClr val="FF9900"/>
              </a:solidFill>
              <a:ln w="12700">
                <a:solidFill>
                  <a:srgbClr val="000000"/>
                </a:solidFill>
                <a:prstDash val="solid"/>
              </a:ln>
            </c:spPr>
          </c:dPt>
          <c:dPt>
            <c:idx val="3"/>
            <c:bubble3D val="0"/>
            <c:spPr>
              <a:solidFill>
                <a:srgbClr val="CCFFFF"/>
              </a:solidFill>
              <a:ln w="12700">
                <a:solidFill>
                  <a:srgbClr val="000000"/>
                </a:solidFill>
                <a:prstDash val="solid"/>
              </a:ln>
            </c:spPr>
          </c:dPt>
          <c:dLbls>
            <c:dLbl>
              <c:idx val="0"/>
              <c:layout>
                <c:manualLayout>
                  <c:x val="3.126792477523703E-2"/>
                  <c:y val="-9.3585048856845932E-2"/>
                </c:manualLayout>
              </c:layout>
              <c:dLblPos val="bestFit"/>
              <c:showLegendKey val="0"/>
              <c:showVal val="0"/>
              <c:showCatName val="1"/>
              <c:showSerName val="0"/>
              <c:showPercent val="1"/>
              <c:showBubbleSize val="0"/>
            </c:dLbl>
            <c:dLbl>
              <c:idx val="1"/>
              <c:layout>
                <c:manualLayout>
                  <c:x val="7.6323416463057278E-2"/>
                  <c:y val="9.6521963531537469E-2"/>
                </c:manualLayout>
              </c:layout>
              <c:dLblPos val="bestFit"/>
              <c:showLegendKey val="0"/>
              <c:showVal val="0"/>
              <c:showCatName val="1"/>
              <c:showSerName val="0"/>
              <c:showPercent val="1"/>
              <c:showBubbleSize val="0"/>
            </c:dLbl>
            <c:dLbl>
              <c:idx val="2"/>
              <c:layout>
                <c:manualLayout>
                  <c:x val="1.5270435505868507E-4"/>
                  <c:y val="0.11370015495051206"/>
                </c:manualLayout>
              </c:layout>
              <c:dLblPos val="bestFit"/>
              <c:showLegendKey val="0"/>
              <c:showVal val="0"/>
              <c:showCatName val="1"/>
              <c:showSerName val="0"/>
              <c:showPercent val="1"/>
              <c:showBubbleSize val="0"/>
            </c:dLbl>
            <c:dLbl>
              <c:idx val="3"/>
              <c:layout>
                <c:manualLayout>
                  <c:x val="-2.4022724804045187E-2"/>
                  <c:y val="-0.10110584068557719"/>
                </c:manualLayout>
              </c:layout>
              <c:dLblPos val="bestFit"/>
              <c:showLegendKey val="0"/>
              <c:showVal val="0"/>
              <c:showCatName val="1"/>
              <c:showSerName val="0"/>
              <c:showPercent val="1"/>
              <c:showBubbleSize val="0"/>
            </c:dLbl>
            <c:numFmt formatCode="0%" sourceLinked="0"/>
            <c:spPr>
              <a:noFill/>
              <a:ln w="25400">
                <a:noFill/>
              </a:ln>
            </c:spPr>
            <c:txPr>
              <a:bodyPr/>
              <a:lstStyle/>
              <a:p>
                <a:pPr>
                  <a:defRPr sz="1100" b="0" i="0" u="none" strike="noStrike" baseline="0">
                    <a:solidFill>
                      <a:srgbClr val="000000"/>
                    </a:solidFill>
                    <a:latin typeface="Arial"/>
                    <a:ea typeface="Arial"/>
                    <a:cs typeface="Arial"/>
                  </a:defRPr>
                </a:pPr>
                <a:endParaRPr lang="es-CL"/>
              </a:p>
            </c:txPr>
            <c:showLegendKey val="0"/>
            <c:showVal val="0"/>
            <c:showCatName val="1"/>
            <c:showSerName val="0"/>
            <c:showPercent val="1"/>
            <c:showBubbleSize val="0"/>
            <c:showLeaderLines val="1"/>
          </c:dLbls>
          <c:cat>
            <c:strRef>
              <c:f>ACEPTACIONES!$C$36:$F$36</c:f>
              <c:strCache>
                <c:ptCount val="4"/>
                <c:pt idx="0">
                  <c:v>PRIMERO</c:v>
                </c:pt>
                <c:pt idx="1">
                  <c:v>SEGUNDO</c:v>
                </c:pt>
                <c:pt idx="2">
                  <c:v>TERCERO</c:v>
                </c:pt>
                <c:pt idx="3">
                  <c:v>CUARTO Y MAS</c:v>
                </c:pt>
              </c:strCache>
            </c:strRef>
          </c:cat>
          <c:val>
            <c:numRef>
              <c:f>ACEPTACIONES!$C$53:$F$53</c:f>
              <c:numCache>
                <c:formatCode>#,##0</c:formatCode>
                <c:ptCount val="4"/>
                <c:pt idx="0">
                  <c:v>6843</c:v>
                </c:pt>
                <c:pt idx="1">
                  <c:v>2149</c:v>
                </c:pt>
                <c:pt idx="2">
                  <c:v>1585</c:v>
                </c:pt>
                <c:pt idx="3">
                  <c:v>4997</c:v>
                </c:pt>
              </c:numCache>
            </c:numRef>
          </c:val>
        </c:ser>
        <c:ser>
          <c:idx val="1"/>
          <c:order val="1"/>
          <c:dLbls>
            <c:showLegendKey val="0"/>
            <c:showVal val="0"/>
            <c:showCatName val="1"/>
            <c:showSerName val="0"/>
            <c:showPercent val="1"/>
            <c:showBubbleSize val="0"/>
            <c:showLeaderLines val="1"/>
          </c:dLbls>
          <c:cat>
            <c:strRef>
              <c:f>ACEPTACIONES!$C$36:$F$36</c:f>
              <c:strCache>
                <c:ptCount val="4"/>
                <c:pt idx="0">
                  <c:v>PRIMERO</c:v>
                </c:pt>
                <c:pt idx="1">
                  <c:v>SEGUNDO</c:v>
                </c:pt>
                <c:pt idx="2">
                  <c:v>TERCERO</c:v>
                </c:pt>
                <c:pt idx="3">
                  <c:v>CUARTO Y MAS</c:v>
                </c:pt>
              </c:strCache>
            </c:strRef>
          </c:cat>
          <c:val>
            <c:numRef>
              <c:f>ACEPTACIONES!$C$53:$F$53</c:f>
              <c:numCache>
                <c:formatCode>#,##0</c:formatCode>
                <c:ptCount val="4"/>
                <c:pt idx="0">
                  <c:v>6843</c:v>
                </c:pt>
                <c:pt idx="1">
                  <c:v>2149</c:v>
                </c:pt>
                <c:pt idx="2">
                  <c:v>1585</c:v>
                </c:pt>
                <c:pt idx="3">
                  <c:v>4997</c:v>
                </c:pt>
              </c:numCache>
            </c:numRef>
          </c:val>
        </c:ser>
        <c:dLbls>
          <c:showLegendKey val="0"/>
          <c:showVal val="0"/>
          <c:showCatName val="1"/>
          <c:showSerName val="0"/>
          <c:showPercent val="1"/>
          <c:showBubbleSize val="0"/>
          <c:showLeaderLines val="1"/>
        </c:dLbls>
      </c:pie3DChart>
      <c:spPr>
        <a:noFill/>
        <a:ln w="25400">
          <a:noFill/>
        </a:ln>
      </c:spPr>
    </c:plotArea>
    <c:plotVisOnly val="1"/>
    <c:dispBlanksAs val="zero"/>
    <c:showDLblsOverMax val="0"/>
  </c:chart>
  <c:spPr>
    <a:solidFill>
      <a:srgbClr val="FFFFFF"/>
    </a:solidFill>
    <a:ln w="12700">
      <a:solidFill>
        <a:srgbClr val="FFFFFF"/>
      </a:solidFill>
      <a:prstDash val="solid"/>
    </a:ln>
  </c:spPr>
  <c:txPr>
    <a:bodyPr/>
    <a:lstStyle/>
    <a:p>
      <a:pPr>
        <a:defRPr sz="1075" b="0" i="0" u="none" strike="noStrike" baseline="0">
          <a:solidFill>
            <a:srgbClr val="000000"/>
          </a:solidFill>
          <a:latin typeface="Arial"/>
          <a:ea typeface="Arial"/>
          <a:cs typeface="Arial"/>
        </a:defRPr>
      </a:pPr>
      <a:endParaRPr lang="es-CL"/>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7A8394-CB23-46E0-98CD-5C3775948D7C}" type="datetimeFigureOut">
              <a:rPr lang="es-CL" smtClean="0"/>
              <a:t>03-07-2013</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AD78EE-E40F-4E4A-BCF9-4E4C1F5B2600}" type="slidenum">
              <a:rPr lang="es-CL" smtClean="0"/>
              <a:t>‹Nº›</a:t>
            </a:fld>
            <a:endParaRPr lang="es-CL"/>
          </a:p>
        </p:txBody>
      </p:sp>
    </p:spTree>
    <p:extLst>
      <p:ext uri="{BB962C8B-B14F-4D97-AF65-F5344CB8AC3E}">
        <p14:creationId xmlns:p14="http://schemas.microsoft.com/office/powerpoint/2010/main" val="1611836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89C063-8C7B-4F6D-8DFC-B6CD90590BE8}" type="slidenum">
              <a:rPr lang="es-CL"/>
              <a:pPr/>
              <a:t>3</a:t>
            </a:fld>
            <a:endParaRPr lang="es-CL" dirty="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s-C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2D7385-0FD7-4672-AEBC-9DFC1990A362}" type="slidenum">
              <a:rPr lang="es-CL"/>
              <a:pPr/>
              <a:t>4</a:t>
            </a:fld>
            <a:endParaRPr lang="es-CL" dirty="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s-CL"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1B8BCE-59BA-4335-91F0-C614A8CE186F}" type="slidenum">
              <a:rPr lang="es-CL"/>
              <a:pPr/>
              <a:t>5</a:t>
            </a:fld>
            <a:endParaRPr lang="es-CL" dirty="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s-CL"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7CEB36-2865-43E1-BB5B-96B0B4ABA363}" type="slidenum">
              <a:rPr lang="es-CL"/>
              <a:pPr/>
              <a:t>6</a:t>
            </a:fld>
            <a:endParaRPr lang="es-CL" dirty="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s-CL"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1219200" y="3307085"/>
            <a:ext cx="6858000" cy="990600"/>
          </a:xfrm>
        </p:spPr>
        <p:txBody>
          <a:bodyPr anchor="t" anchorCtr="0"/>
          <a:lstStyle>
            <a:lvl1pPr algn="r">
              <a:defRPr sz="3200">
                <a:solidFill>
                  <a:schemeClr val="tx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1219200" y="4545335"/>
            <a:ext cx="6858000" cy="533400"/>
          </a:xfrm>
        </p:spPr>
        <p:txBody>
          <a:bodyPr/>
          <a:lstStyle>
            <a:lvl1pPr marL="0" indent="0" algn="r">
              <a:buNone/>
              <a:defRPr sz="2000">
                <a:solidFill>
                  <a:schemeClr val="tx1"/>
                </a:solidFill>
                <a:latin typeface="Calibri" pitchFamily="34" charset="0"/>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dirty="0" smtClean="0"/>
              <a:t>Haga clic para modificar el estilo de subtítulo del patrón</a:t>
            </a:r>
            <a:endParaRPr kumimoji="0" lang="en-US" dirty="0"/>
          </a:p>
        </p:txBody>
      </p:sp>
      <p:sp>
        <p:nvSpPr>
          <p:cNvPr id="28" name="27 Marcador de fecha"/>
          <p:cNvSpPr>
            <a:spLocks noGrp="1"/>
          </p:cNvSpPr>
          <p:nvPr>
            <p:ph type="dt" sz="half" idx="10"/>
          </p:nvPr>
        </p:nvSpPr>
        <p:spPr>
          <a:xfrm>
            <a:off x="6400800" y="6355080"/>
            <a:ext cx="2286000" cy="365760"/>
          </a:xfrm>
          <a:prstGeom prst="rect">
            <a:avLst/>
          </a:prstGeom>
        </p:spPr>
        <p:txBody>
          <a:bodyPr/>
          <a:lstStyle>
            <a:lvl1pPr>
              <a:defRPr sz="1400"/>
            </a:lvl1pPr>
          </a:lstStyle>
          <a:p>
            <a:fld id="{B9F70F42-7E73-46B6-9AF5-74465A009824}" type="datetimeFigureOut">
              <a:rPr lang="es-CL" smtClean="0"/>
              <a:t>03-07-2013</a:t>
            </a:fld>
            <a:endParaRPr lang="es-CL"/>
          </a:p>
        </p:txBody>
      </p:sp>
      <p:sp>
        <p:nvSpPr>
          <p:cNvPr id="17" name="16 Marcador de pie de página"/>
          <p:cNvSpPr>
            <a:spLocks noGrp="1"/>
          </p:cNvSpPr>
          <p:nvPr>
            <p:ph type="ftr" sz="quarter" idx="11"/>
          </p:nvPr>
        </p:nvSpPr>
        <p:spPr>
          <a:xfrm>
            <a:off x="2898648" y="6355080"/>
            <a:ext cx="3474720" cy="365760"/>
          </a:xfrm>
          <a:prstGeom prst="rect">
            <a:avLst/>
          </a:prstGeom>
        </p:spPr>
        <p:txBody>
          <a:bodyPr/>
          <a:lstStyle/>
          <a:p>
            <a:endParaRPr lang="es-CL"/>
          </a:p>
        </p:txBody>
      </p:sp>
      <p:sp>
        <p:nvSpPr>
          <p:cNvPr id="29" name="28 Marcador de número de diapositiva"/>
          <p:cNvSpPr>
            <a:spLocks noGrp="1"/>
          </p:cNvSpPr>
          <p:nvPr>
            <p:ph type="sldNum" sz="quarter" idx="12"/>
          </p:nvPr>
        </p:nvSpPr>
        <p:spPr>
          <a:xfrm>
            <a:off x="1216152" y="6355080"/>
            <a:ext cx="1219200" cy="365760"/>
          </a:xfrm>
          <a:prstGeom prst="rect">
            <a:avLst/>
          </a:prstGeom>
        </p:spPr>
        <p:txBody>
          <a:bodyPr/>
          <a:lstStyle/>
          <a:p>
            <a:fld id="{F32B2238-15F4-4675-B213-E37B33D345E8}" type="slidenum">
              <a:rPr lang="es-CL" smtClean="0"/>
              <a:t>‹Nº›</a:t>
            </a:fld>
            <a:endParaRPr lang="es-CL"/>
          </a:p>
        </p:txBody>
      </p:sp>
      <p:sp>
        <p:nvSpPr>
          <p:cNvPr id="21" name="20 Rectángulo"/>
          <p:cNvSpPr/>
          <p:nvPr/>
        </p:nvSpPr>
        <p:spPr>
          <a:xfrm>
            <a:off x="904875" y="3068960"/>
            <a:ext cx="7315200" cy="1280160"/>
          </a:xfrm>
          <a:prstGeom prst="rect">
            <a:avLst/>
          </a:prstGeom>
          <a:solidFill>
            <a:schemeClr val="bg1">
              <a:lumMod val="85000"/>
            </a:schemeClr>
          </a:solidFill>
          <a:ln w="31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itchFamily="34" charset="0"/>
            </a:endParaRPr>
          </a:p>
        </p:txBody>
      </p:sp>
      <p:sp>
        <p:nvSpPr>
          <p:cNvPr id="33" name="32 Rectángulo"/>
          <p:cNvSpPr/>
          <p:nvPr/>
        </p:nvSpPr>
        <p:spPr>
          <a:xfrm>
            <a:off x="914400" y="4469134"/>
            <a:ext cx="7315200" cy="1120106"/>
          </a:xfrm>
          <a:prstGeom prst="rect">
            <a:avLst/>
          </a:prstGeom>
          <a:solidFill>
            <a:schemeClr val="bg1">
              <a:lumMod val="85000"/>
            </a:schemeClr>
          </a:solidFill>
          <a:ln w="31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Rectángulo"/>
          <p:cNvSpPr/>
          <p:nvPr/>
        </p:nvSpPr>
        <p:spPr>
          <a:xfrm>
            <a:off x="904875" y="3068960"/>
            <a:ext cx="228600" cy="1280160"/>
          </a:xfrm>
          <a:prstGeom prst="rect">
            <a:avLst/>
          </a:prstGeom>
          <a:solidFill>
            <a:srgbClr val="0070C0"/>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a:off x="914400" y="4469134"/>
            <a:ext cx="219075" cy="1120105"/>
          </a:xfrm>
          <a:prstGeom prst="rect">
            <a:avLst/>
          </a:prstGeom>
          <a:solidFill>
            <a:srgbClr val="0070C0"/>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6400800" y="6356350"/>
            <a:ext cx="2289048" cy="365760"/>
          </a:xfrm>
          <a:prstGeom prst="rect">
            <a:avLst/>
          </a:prstGeom>
        </p:spPr>
        <p:txBody>
          <a:bodyPr/>
          <a:lstStyle/>
          <a:p>
            <a:fld id="{B9F70F42-7E73-46B6-9AF5-74465A009824}" type="datetimeFigureOut">
              <a:rPr lang="es-CL" smtClean="0"/>
              <a:t>03-07-2013</a:t>
            </a:fld>
            <a:endParaRPr lang="es-CL"/>
          </a:p>
        </p:txBody>
      </p:sp>
      <p:sp>
        <p:nvSpPr>
          <p:cNvPr id="5" name="4 Marcador de pie de página"/>
          <p:cNvSpPr>
            <a:spLocks noGrp="1"/>
          </p:cNvSpPr>
          <p:nvPr>
            <p:ph type="ftr" sz="quarter" idx="11"/>
          </p:nvPr>
        </p:nvSpPr>
        <p:spPr>
          <a:xfrm>
            <a:off x="2898648" y="6356350"/>
            <a:ext cx="3505200" cy="365760"/>
          </a:xfrm>
          <a:prstGeom prst="rect">
            <a:avLst/>
          </a:prstGeom>
        </p:spPr>
        <p:txBody>
          <a:bodyPr/>
          <a:lstStyle/>
          <a:p>
            <a:endParaRPr lang="es-CL"/>
          </a:p>
        </p:txBody>
      </p:sp>
      <p:sp>
        <p:nvSpPr>
          <p:cNvPr id="6" name="5 Marcador de número de diapositiva"/>
          <p:cNvSpPr>
            <a:spLocks noGrp="1"/>
          </p:cNvSpPr>
          <p:nvPr>
            <p:ph type="sldNum" sz="quarter" idx="12"/>
          </p:nvPr>
        </p:nvSpPr>
        <p:spPr>
          <a:xfrm>
            <a:off x="612648" y="6356350"/>
            <a:ext cx="1981200" cy="365760"/>
          </a:xfrm>
          <a:prstGeom prst="rect">
            <a:avLst/>
          </a:prstGeom>
        </p:spPr>
        <p:txBody>
          <a:bodyPr/>
          <a:lstStyle/>
          <a:p>
            <a:fld id="{F32B2238-15F4-4675-B213-E37B33D345E8}" type="slidenum">
              <a:rPr lang="es-CL" smtClean="0"/>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6400800" y="6356350"/>
            <a:ext cx="2289048" cy="365760"/>
          </a:xfrm>
          <a:prstGeom prst="rect">
            <a:avLst/>
          </a:prstGeom>
        </p:spPr>
        <p:txBody>
          <a:bodyPr/>
          <a:lstStyle/>
          <a:p>
            <a:fld id="{B9F70F42-7E73-46B6-9AF5-74465A009824}" type="datetimeFigureOut">
              <a:rPr lang="es-CL" smtClean="0"/>
              <a:t>03-07-2013</a:t>
            </a:fld>
            <a:endParaRPr lang="es-CL"/>
          </a:p>
        </p:txBody>
      </p:sp>
      <p:sp>
        <p:nvSpPr>
          <p:cNvPr id="5" name="4 Marcador de pie de página"/>
          <p:cNvSpPr>
            <a:spLocks noGrp="1"/>
          </p:cNvSpPr>
          <p:nvPr>
            <p:ph type="ftr" sz="quarter" idx="11"/>
          </p:nvPr>
        </p:nvSpPr>
        <p:spPr>
          <a:xfrm>
            <a:off x="2898648" y="6356350"/>
            <a:ext cx="3505200" cy="365760"/>
          </a:xfrm>
          <a:prstGeom prst="rect">
            <a:avLst/>
          </a:prstGeom>
        </p:spPr>
        <p:txBody>
          <a:bodyPr/>
          <a:lstStyle/>
          <a:p>
            <a:endParaRPr lang="es-CL"/>
          </a:p>
        </p:txBody>
      </p:sp>
      <p:sp>
        <p:nvSpPr>
          <p:cNvPr id="6" name="5 Marcador de número de diapositiva"/>
          <p:cNvSpPr>
            <a:spLocks noGrp="1"/>
          </p:cNvSpPr>
          <p:nvPr>
            <p:ph type="sldNum" sz="quarter" idx="12"/>
          </p:nvPr>
        </p:nvSpPr>
        <p:spPr>
          <a:xfrm>
            <a:off x="612648" y="6356350"/>
            <a:ext cx="1981200" cy="365760"/>
          </a:xfrm>
          <a:prstGeom prst="rect">
            <a:avLst/>
          </a:prstGeom>
        </p:spPr>
        <p:txBody>
          <a:bodyPr/>
          <a:lstStyle/>
          <a:p>
            <a:fld id="{F32B2238-15F4-4675-B213-E37B33D345E8}" type="slidenum">
              <a:rPr lang="es-CL" smtClean="0"/>
              <a:t>‹Nº›</a:t>
            </a:fld>
            <a:endParaRPr lang="es-CL"/>
          </a:p>
        </p:txBody>
      </p:sp>
      <p:sp>
        <p:nvSpPr>
          <p:cNvPr id="7" name="6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7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Conector recto"/>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6 Rectángulo"/>
          <p:cNvSpPr/>
          <p:nvPr userDrawn="1"/>
        </p:nvSpPr>
        <p:spPr>
          <a:xfrm>
            <a:off x="0" y="0"/>
            <a:ext cx="9144000" cy="11967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1 Título"/>
          <p:cNvSpPr>
            <a:spLocks noGrp="1"/>
          </p:cNvSpPr>
          <p:nvPr>
            <p:ph type="title"/>
          </p:nvPr>
        </p:nvSpPr>
        <p:spPr/>
        <p:txBody>
          <a:bodyPr/>
          <a:lstStyle>
            <a:lvl1pPr>
              <a:defRPr>
                <a:solidFill>
                  <a:schemeClr val="tx1"/>
                </a:solidFill>
                <a:latin typeface="Corbel" pitchFamily="34" charset="0"/>
              </a:defRPr>
            </a:lvl1pPr>
          </a:lstStyle>
          <a:p>
            <a:r>
              <a:rPr kumimoji="0" lang="es-ES" dirty="0" smtClean="0"/>
              <a:t>Haga clic para modificar el estilo de título del patrón</a:t>
            </a:r>
            <a:endParaRPr kumimoji="0" lang="en-US" dirty="0"/>
          </a:p>
        </p:txBody>
      </p:sp>
      <p:sp>
        <p:nvSpPr>
          <p:cNvPr id="8" name="7 Marcador de contenido"/>
          <p:cNvSpPr>
            <a:spLocks noGrp="1"/>
          </p:cNvSpPr>
          <p:nvPr>
            <p:ph sz="quarter" idx="1"/>
          </p:nvPr>
        </p:nvSpPr>
        <p:spPr>
          <a:xfrm>
            <a:off x="457200" y="1219200"/>
            <a:ext cx="8229600" cy="4937760"/>
          </a:xfrm>
        </p:spPr>
        <p:txBody>
          <a:bodyPr/>
          <a:lstStyle>
            <a:lvl1pPr>
              <a:defRPr>
                <a:solidFill>
                  <a:schemeClr val="tx1"/>
                </a:solidFill>
                <a:latin typeface="Corbel" pitchFamily="34" charset="0"/>
              </a:defRPr>
            </a:lvl1pPr>
            <a:lvl2pPr>
              <a:defRPr>
                <a:solidFill>
                  <a:schemeClr val="tx1"/>
                </a:solidFill>
                <a:latin typeface="Corbel" pitchFamily="34" charset="0"/>
              </a:defRPr>
            </a:lvl2pPr>
            <a:lvl3pPr>
              <a:defRPr>
                <a:solidFill>
                  <a:schemeClr val="tx1"/>
                </a:solidFill>
                <a:latin typeface="Corbel" pitchFamily="34" charset="0"/>
              </a:defRPr>
            </a:lvl3pPr>
            <a:lvl4pPr>
              <a:defRPr>
                <a:solidFill>
                  <a:schemeClr val="tx1"/>
                </a:solidFill>
                <a:latin typeface="Corbel" pitchFamily="34" charset="0"/>
              </a:defRPr>
            </a:lvl4pPr>
            <a:lvl5pPr>
              <a:defRPr>
                <a:solidFill>
                  <a:schemeClr val="tx1"/>
                </a:solidFill>
                <a:latin typeface="Corbel" pitchFamily="34" charset="0"/>
              </a:defRPr>
            </a:lvl5pPr>
          </a:lstStyle>
          <a:p>
            <a:pPr lvl="0" eaLnBrk="1" latinLnBrk="0" hangingPunct="1"/>
            <a:r>
              <a:rPr lang="es-ES" dirty="0" smtClean="0"/>
              <a:t>Haga clic para modificar el estilo de texto del patrón</a:t>
            </a:r>
          </a:p>
          <a:p>
            <a:pPr lvl="1" eaLnBrk="1" latinLnBrk="0" hangingPunct="1"/>
            <a:r>
              <a:rPr lang="es-ES" dirty="0" smtClean="0"/>
              <a:t>Segundo nivel</a:t>
            </a:r>
          </a:p>
          <a:p>
            <a:pPr lvl="2" eaLnBrk="1" latinLnBrk="0" hangingPunct="1"/>
            <a:r>
              <a:rPr lang="es-ES" dirty="0" smtClean="0"/>
              <a:t>Tercer nivel</a:t>
            </a:r>
          </a:p>
          <a:p>
            <a:pPr lvl="3" eaLnBrk="1" latinLnBrk="0" hangingPunct="1"/>
            <a:r>
              <a:rPr lang="es-ES" dirty="0" smtClean="0"/>
              <a:t>Cuarto nivel</a:t>
            </a:r>
          </a:p>
          <a:p>
            <a:pPr lvl="4" eaLnBrk="1" latinLnBrk="0" hangingPunct="1"/>
            <a:r>
              <a:rPr lang="es-ES" dirty="0" smtClean="0"/>
              <a:t>Quinto nivel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a:xfrm>
            <a:off x="6400800" y="6355080"/>
            <a:ext cx="2286000" cy="365760"/>
          </a:xfrm>
          <a:prstGeom prst="rect">
            <a:avLst/>
          </a:prstGeom>
        </p:spPr>
        <p:txBody>
          <a:bodyPr/>
          <a:lstStyle/>
          <a:p>
            <a:fld id="{B9F70F42-7E73-46B6-9AF5-74465A009824}" type="datetimeFigureOut">
              <a:rPr lang="es-CL" smtClean="0"/>
              <a:t>03-07-2013</a:t>
            </a:fld>
            <a:endParaRPr lang="es-CL"/>
          </a:p>
        </p:txBody>
      </p:sp>
      <p:sp>
        <p:nvSpPr>
          <p:cNvPr id="5" name="4 Marcador de pie de página"/>
          <p:cNvSpPr>
            <a:spLocks noGrp="1"/>
          </p:cNvSpPr>
          <p:nvPr>
            <p:ph type="ftr" sz="quarter" idx="11"/>
          </p:nvPr>
        </p:nvSpPr>
        <p:spPr>
          <a:xfrm>
            <a:off x="2898648" y="6355080"/>
            <a:ext cx="3474720" cy="365760"/>
          </a:xfrm>
          <a:prstGeom prst="rect">
            <a:avLst/>
          </a:prstGeom>
        </p:spPr>
        <p:txBody>
          <a:bodyPr/>
          <a:lstStyle/>
          <a:p>
            <a:endParaRPr lang="es-CL"/>
          </a:p>
        </p:txBody>
      </p:sp>
      <p:sp>
        <p:nvSpPr>
          <p:cNvPr id="6" name="5 Marcador de número de diapositiva"/>
          <p:cNvSpPr>
            <a:spLocks noGrp="1"/>
          </p:cNvSpPr>
          <p:nvPr>
            <p:ph type="sldNum" sz="quarter" idx="12"/>
          </p:nvPr>
        </p:nvSpPr>
        <p:spPr>
          <a:xfrm>
            <a:off x="1069848" y="6355080"/>
            <a:ext cx="1520952" cy="365760"/>
          </a:xfrm>
          <a:prstGeom prst="rect">
            <a:avLst/>
          </a:prstGeom>
        </p:spPr>
        <p:txBody>
          <a:bodyPr/>
          <a:lstStyle/>
          <a:p>
            <a:fld id="{F32B2238-15F4-4675-B213-E37B33D345E8}" type="slidenum">
              <a:rPr lang="es-CL" smtClean="0"/>
              <a:t>‹Nº›</a:t>
            </a:fld>
            <a:endParaRPr lang="es-CL"/>
          </a:p>
        </p:txBody>
      </p:sp>
      <p:sp>
        <p:nvSpPr>
          <p:cNvPr id="7" name="6 Rectángulo"/>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a:xfrm>
            <a:off x="6400800" y="6356350"/>
            <a:ext cx="2289048" cy="365760"/>
          </a:xfrm>
          <a:prstGeom prst="rect">
            <a:avLst/>
          </a:prstGeom>
        </p:spPr>
        <p:txBody>
          <a:bodyPr/>
          <a:lstStyle/>
          <a:p>
            <a:fld id="{B9F70F42-7E73-46B6-9AF5-74465A009824}" type="datetimeFigureOut">
              <a:rPr lang="es-CL" smtClean="0"/>
              <a:t>03-07-2013</a:t>
            </a:fld>
            <a:endParaRPr lang="es-CL"/>
          </a:p>
        </p:txBody>
      </p:sp>
      <p:sp>
        <p:nvSpPr>
          <p:cNvPr id="6" name="5 Marcador de pie de página"/>
          <p:cNvSpPr>
            <a:spLocks noGrp="1"/>
          </p:cNvSpPr>
          <p:nvPr>
            <p:ph type="ftr" sz="quarter" idx="11"/>
          </p:nvPr>
        </p:nvSpPr>
        <p:spPr>
          <a:xfrm>
            <a:off x="2898648" y="6356350"/>
            <a:ext cx="3505200" cy="365760"/>
          </a:xfrm>
          <a:prstGeom prst="rect">
            <a:avLst/>
          </a:prstGeom>
        </p:spPr>
        <p:txBody>
          <a:bodyPr/>
          <a:lstStyle/>
          <a:p>
            <a:endParaRPr lang="es-CL"/>
          </a:p>
        </p:txBody>
      </p:sp>
      <p:sp>
        <p:nvSpPr>
          <p:cNvPr id="7" name="6 Marcador de número de diapositiva"/>
          <p:cNvSpPr>
            <a:spLocks noGrp="1"/>
          </p:cNvSpPr>
          <p:nvPr>
            <p:ph type="sldNum" sz="quarter" idx="12"/>
          </p:nvPr>
        </p:nvSpPr>
        <p:spPr>
          <a:xfrm>
            <a:off x="612648" y="6356350"/>
            <a:ext cx="1981200" cy="365760"/>
          </a:xfrm>
          <a:prstGeom prst="rect">
            <a:avLst/>
          </a:prstGeom>
        </p:spPr>
        <p:txBody>
          <a:bodyPr/>
          <a:lstStyle/>
          <a:p>
            <a:fld id="{F32B2238-15F4-4675-B213-E37B33D345E8}" type="slidenum">
              <a:rPr lang="es-CL" smtClean="0"/>
              <a:t>‹Nº›</a:t>
            </a:fld>
            <a:endParaRPr lang="es-CL"/>
          </a:p>
        </p:txBody>
      </p:sp>
      <p:sp>
        <p:nvSpPr>
          <p:cNvPr id="9" name="8 Marcador de contenido"/>
          <p:cNvSpPr>
            <a:spLocks noGrp="1"/>
          </p:cNvSpPr>
          <p:nvPr>
            <p:ph sz="quarter" idx="1"/>
          </p:nvPr>
        </p:nvSpPr>
        <p:spPr>
          <a:xfrm>
            <a:off x="457200" y="1219200"/>
            <a:ext cx="4041648" cy="4937760"/>
          </a:xfrm>
        </p:spPr>
        <p:txBody>
          <a:bodyPr/>
          <a:lstStyle/>
          <a:p>
            <a:pPr lvl="0" eaLnBrk="1" latinLnBrk="0" hangingPunct="1"/>
            <a:r>
              <a:rPr lang="es-ES" dirty="0" smtClean="0"/>
              <a:t>Haga clic para modificar el estilo de texto del patrón</a:t>
            </a:r>
          </a:p>
          <a:p>
            <a:pPr lvl="1" eaLnBrk="1" latinLnBrk="0" hangingPunct="1"/>
            <a:r>
              <a:rPr lang="es-ES" dirty="0" smtClean="0"/>
              <a:t>Segundo nivel</a:t>
            </a:r>
          </a:p>
          <a:p>
            <a:pPr lvl="2" eaLnBrk="1" latinLnBrk="0" hangingPunct="1"/>
            <a:r>
              <a:rPr lang="es-ES" dirty="0" smtClean="0"/>
              <a:t>Tercer nivel</a:t>
            </a:r>
          </a:p>
          <a:p>
            <a:pPr lvl="3" eaLnBrk="1" latinLnBrk="0" hangingPunct="1"/>
            <a:r>
              <a:rPr lang="es-ES" dirty="0" smtClean="0"/>
              <a:t>Cuarto nivel</a:t>
            </a:r>
          </a:p>
          <a:p>
            <a:pPr lvl="4" eaLnBrk="1" latinLnBrk="0" hangingPunct="1"/>
            <a:r>
              <a:rPr lang="es-ES" dirty="0" smtClean="0"/>
              <a:t>Quinto nivel</a:t>
            </a:r>
            <a:endParaRPr kumimoji="0" lang="en-US" dirty="0"/>
          </a:p>
        </p:txBody>
      </p:sp>
      <p:sp>
        <p:nvSpPr>
          <p:cNvPr id="11" name="10 Marcador de contenido"/>
          <p:cNvSpPr>
            <a:spLocks noGrp="1"/>
          </p:cNvSpPr>
          <p:nvPr>
            <p:ph sz="quarter" idx="2"/>
          </p:nvPr>
        </p:nvSpPr>
        <p:spPr>
          <a:xfrm>
            <a:off x="4632198" y="1216152"/>
            <a:ext cx="4041648" cy="493776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a:xfrm>
            <a:off x="6400800" y="6356350"/>
            <a:ext cx="2289048" cy="365760"/>
          </a:xfrm>
          <a:prstGeom prst="rect">
            <a:avLst/>
          </a:prstGeom>
        </p:spPr>
        <p:txBody>
          <a:bodyPr/>
          <a:lstStyle/>
          <a:p>
            <a:fld id="{B9F70F42-7E73-46B6-9AF5-74465A009824}" type="datetimeFigureOut">
              <a:rPr lang="es-CL" smtClean="0"/>
              <a:t>03-07-2013</a:t>
            </a:fld>
            <a:endParaRPr lang="es-CL"/>
          </a:p>
        </p:txBody>
      </p:sp>
      <p:sp>
        <p:nvSpPr>
          <p:cNvPr id="8" name="7 Marcador de pie de página"/>
          <p:cNvSpPr>
            <a:spLocks noGrp="1"/>
          </p:cNvSpPr>
          <p:nvPr>
            <p:ph type="ftr" sz="quarter" idx="11"/>
          </p:nvPr>
        </p:nvSpPr>
        <p:spPr>
          <a:xfrm>
            <a:off x="2898648" y="6356350"/>
            <a:ext cx="3505200" cy="365760"/>
          </a:xfrm>
          <a:prstGeom prst="rect">
            <a:avLst/>
          </a:prstGeom>
        </p:spPr>
        <p:txBody>
          <a:bodyPr/>
          <a:lstStyle/>
          <a:p>
            <a:endParaRPr lang="es-CL"/>
          </a:p>
        </p:txBody>
      </p:sp>
      <p:sp>
        <p:nvSpPr>
          <p:cNvPr id="9" name="8 Marcador de número de diapositiva"/>
          <p:cNvSpPr>
            <a:spLocks noGrp="1"/>
          </p:cNvSpPr>
          <p:nvPr>
            <p:ph type="sldNum" sz="quarter" idx="12"/>
          </p:nvPr>
        </p:nvSpPr>
        <p:spPr>
          <a:xfrm>
            <a:off x="612648" y="6356350"/>
            <a:ext cx="1981200" cy="365760"/>
          </a:xfrm>
          <a:prstGeom prst="rect">
            <a:avLst/>
          </a:prstGeom>
        </p:spPr>
        <p:txBody>
          <a:bodyPr/>
          <a:lstStyle/>
          <a:p>
            <a:fld id="{F32B2238-15F4-4675-B213-E37B33D345E8}" type="slidenum">
              <a:rPr lang="es-CL" smtClean="0"/>
              <a:t>‹Nº›</a:t>
            </a:fld>
            <a:endParaRPr lang="es-CL"/>
          </a:p>
        </p:txBody>
      </p:sp>
      <p:sp>
        <p:nvSpPr>
          <p:cNvPr id="11" name="10 Marcador de contenido"/>
          <p:cNvSpPr>
            <a:spLocks noGrp="1"/>
          </p:cNvSpPr>
          <p:nvPr>
            <p:ph sz="quarter" idx="2"/>
          </p:nvPr>
        </p:nvSpPr>
        <p:spPr>
          <a:xfrm>
            <a:off x="457200" y="2133600"/>
            <a:ext cx="4038600" cy="4038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648200" y="2133600"/>
            <a:ext cx="4038600" cy="4038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a:xfrm>
            <a:off x="6400800" y="6356350"/>
            <a:ext cx="2289048" cy="365760"/>
          </a:xfrm>
          <a:prstGeom prst="rect">
            <a:avLst/>
          </a:prstGeom>
        </p:spPr>
        <p:txBody>
          <a:bodyPr/>
          <a:lstStyle/>
          <a:p>
            <a:fld id="{B9F70F42-7E73-46B6-9AF5-74465A009824}" type="datetimeFigureOut">
              <a:rPr lang="es-CL" smtClean="0"/>
              <a:t>03-07-2013</a:t>
            </a:fld>
            <a:endParaRPr lang="es-CL"/>
          </a:p>
        </p:txBody>
      </p:sp>
      <p:sp>
        <p:nvSpPr>
          <p:cNvPr id="4" name="3 Marcador de pie de página"/>
          <p:cNvSpPr>
            <a:spLocks noGrp="1"/>
          </p:cNvSpPr>
          <p:nvPr>
            <p:ph type="ftr" sz="quarter" idx="11"/>
          </p:nvPr>
        </p:nvSpPr>
        <p:spPr>
          <a:xfrm>
            <a:off x="2898648" y="6356350"/>
            <a:ext cx="3505200" cy="365760"/>
          </a:xfrm>
          <a:prstGeom prst="rect">
            <a:avLst/>
          </a:prstGeom>
        </p:spPr>
        <p:txBody>
          <a:bodyPr/>
          <a:lstStyle/>
          <a:p>
            <a:endParaRPr lang="es-CL"/>
          </a:p>
        </p:txBody>
      </p:sp>
      <p:sp>
        <p:nvSpPr>
          <p:cNvPr id="5" name="4 Marcador de número de diapositiva"/>
          <p:cNvSpPr>
            <a:spLocks noGrp="1"/>
          </p:cNvSpPr>
          <p:nvPr>
            <p:ph type="sldNum" sz="quarter" idx="12"/>
          </p:nvPr>
        </p:nvSpPr>
        <p:spPr>
          <a:xfrm>
            <a:off x="612648" y="6356350"/>
            <a:ext cx="1981200" cy="365760"/>
          </a:xfrm>
          <a:prstGeom prst="rect">
            <a:avLst/>
          </a:prstGeom>
        </p:spPr>
        <p:txBody>
          <a:bodyPr/>
          <a:lstStyle/>
          <a:p>
            <a:fld id="{F32B2238-15F4-4675-B213-E37B33D345E8}" type="slidenum">
              <a:rPr lang="es-CL" smtClean="0"/>
              <a:t>‹Nº›</a:t>
            </a:fld>
            <a:endParaRPr lang="es-CL"/>
          </a:p>
        </p:txBody>
      </p:sp>
      <p:sp>
        <p:nvSpPr>
          <p:cNvPr id="6" name="5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6400800" y="6356350"/>
            <a:ext cx="2289048" cy="365760"/>
          </a:xfrm>
          <a:prstGeom prst="rect">
            <a:avLst/>
          </a:prstGeom>
        </p:spPr>
        <p:txBody>
          <a:bodyPr/>
          <a:lstStyle/>
          <a:p>
            <a:fld id="{B9F70F42-7E73-46B6-9AF5-74465A009824}" type="datetimeFigureOut">
              <a:rPr lang="es-CL" smtClean="0"/>
              <a:t>03-07-2013</a:t>
            </a:fld>
            <a:endParaRPr lang="es-CL"/>
          </a:p>
        </p:txBody>
      </p:sp>
      <p:sp>
        <p:nvSpPr>
          <p:cNvPr id="3" name="2 Marcador de pie de página"/>
          <p:cNvSpPr>
            <a:spLocks noGrp="1"/>
          </p:cNvSpPr>
          <p:nvPr>
            <p:ph type="ftr" sz="quarter" idx="11"/>
          </p:nvPr>
        </p:nvSpPr>
        <p:spPr>
          <a:xfrm>
            <a:off x="2898648" y="6356350"/>
            <a:ext cx="3505200" cy="365760"/>
          </a:xfrm>
          <a:prstGeom prst="rect">
            <a:avLst/>
          </a:prstGeom>
        </p:spPr>
        <p:txBody>
          <a:bodyPr/>
          <a:lstStyle/>
          <a:p>
            <a:endParaRPr lang="es-CL"/>
          </a:p>
        </p:txBody>
      </p:sp>
      <p:sp>
        <p:nvSpPr>
          <p:cNvPr id="4" name="3 Marcador de número de diapositiva"/>
          <p:cNvSpPr>
            <a:spLocks noGrp="1"/>
          </p:cNvSpPr>
          <p:nvPr>
            <p:ph type="sldNum" sz="quarter" idx="12"/>
          </p:nvPr>
        </p:nvSpPr>
        <p:spPr>
          <a:xfrm>
            <a:off x="612648" y="6356350"/>
            <a:ext cx="1981200" cy="365760"/>
          </a:xfrm>
          <a:prstGeom prst="rect">
            <a:avLst/>
          </a:prstGeom>
        </p:spPr>
        <p:txBody>
          <a:bodyPr/>
          <a:lstStyle/>
          <a:p>
            <a:fld id="{F32B2238-15F4-4675-B213-E37B33D345E8}" type="slidenum">
              <a:rPr lang="es-CL" smtClean="0"/>
              <a:t>‹Nº›</a:t>
            </a:fld>
            <a:endParaRPr lang="es-CL"/>
          </a:p>
        </p:txBody>
      </p:sp>
      <p:sp>
        <p:nvSpPr>
          <p:cNvPr id="5" name="4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5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6400800" y="6356350"/>
            <a:ext cx="2289048" cy="365760"/>
          </a:xfrm>
          <a:prstGeom prst="rect">
            <a:avLst/>
          </a:prstGeom>
        </p:spPr>
        <p:txBody>
          <a:bodyPr/>
          <a:lstStyle/>
          <a:p>
            <a:fld id="{B9F70F42-7E73-46B6-9AF5-74465A009824}" type="datetimeFigureOut">
              <a:rPr lang="es-CL" smtClean="0"/>
              <a:t>03-07-2013</a:t>
            </a:fld>
            <a:endParaRPr lang="es-CL"/>
          </a:p>
        </p:txBody>
      </p:sp>
      <p:sp>
        <p:nvSpPr>
          <p:cNvPr id="6" name="5 Marcador de pie de página"/>
          <p:cNvSpPr>
            <a:spLocks noGrp="1"/>
          </p:cNvSpPr>
          <p:nvPr>
            <p:ph type="ftr" sz="quarter" idx="11"/>
          </p:nvPr>
        </p:nvSpPr>
        <p:spPr>
          <a:xfrm>
            <a:off x="2898648" y="6356350"/>
            <a:ext cx="3505200" cy="365760"/>
          </a:xfrm>
          <a:prstGeom prst="rect">
            <a:avLst/>
          </a:prstGeom>
        </p:spPr>
        <p:txBody>
          <a:bodyPr/>
          <a:lstStyle/>
          <a:p>
            <a:endParaRPr lang="es-CL"/>
          </a:p>
        </p:txBody>
      </p:sp>
      <p:sp>
        <p:nvSpPr>
          <p:cNvPr id="7" name="6 Marcador de número de diapositiva"/>
          <p:cNvSpPr>
            <a:spLocks noGrp="1"/>
          </p:cNvSpPr>
          <p:nvPr>
            <p:ph type="sldNum" sz="quarter" idx="12"/>
          </p:nvPr>
        </p:nvSpPr>
        <p:spPr>
          <a:xfrm>
            <a:off x="612648" y="6356350"/>
            <a:ext cx="1981200" cy="365760"/>
          </a:xfrm>
          <a:prstGeom prst="rect">
            <a:avLst/>
          </a:prstGeom>
        </p:spPr>
        <p:txBody>
          <a:bodyPr/>
          <a:lstStyle/>
          <a:p>
            <a:fld id="{F32B2238-15F4-4675-B213-E37B33D345E8}" type="slidenum">
              <a:rPr lang="es-CL" smtClean="0"/>
              <a:t>‹Nº›</a:t>
            </a:fld>
            <a:endParaRPr lang="es-CL"/>
          </a:p>
        </p:txBody>
      </p:sp>
      <p:sp>
        <p:nvSpPr>
          <p:cNvPr id="8" name="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Conector recto"/>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contenido"/>
          <p:cNvSpPr>
            <a:spLocks noGrp="1"/>
          </p:cNvSpPr>
          <p:nvPr>
            <p:ph sz="quarter" idx="1"/>
          </p:nvPr>
        </p:nvSpPr>
        <p:spPr>
          <a:xfrm>
            <a:off x="304800" y="304800"/>
            <a:ext cx="5715000" cy="5715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6400800" y="6356350"/>
            <a:ext cx="2289048" cy="365760"/>
          </a:xfrm>
          <a:prstGeom prst="rect">
            <a:avLst/>
          </a:prstGeom>
        </p:spPr>
        <p:txBody>
          <a:bodyPr/>
          <a:lstStyle/>
          <a:p>
            <a:fld id="{B9F70F42-7E73-46B6-9AF5-74465A009824}" type="datetimeFigureOut">
              <a:rPr lang="es-CL" smtClean="0"/>
              <a:t>03-07-2013</a:t>
            </a:fld>
            <a:endParaRPr lang="es-CL"/>
          </a:p>
        </p:txBody>
      </p:sp>
      <p:sp>
        <p:nvSpPr>
          <p:cNvPr id="6" name="5 Marcador de pie de página"/>
          <p:cNvSpPr>
            <a:spLocks noGrp="1"/>
          </p:cNvSpPr>
          <p:nvPr>
            <p:ph type="ftr" sz="quarter" idx="11"/>
          </p:nvPr>
        </p:nvSpPr>
        <p:spPr>
          <a:xfrm>
            <a:off x="2898648" y="6356350"/>
            <a:ext cx="3505200" cy="365760"/>
          </a:xfrm>
          <a:prstGeom prst="rect">
            <a:avLst/>
          </a:prstGeom>
        </p:spPr>
        <p:txBody>
          <a:bodyPr/>
          <a:lstStyle/>
          <a:p>
            <a:endParaRPr lang="es-CL"/>
          </a:p>
        </p:txBody>
      </p:sp>
      <p:sp>
        <p:nvSpPr>
          <p:cNvPr id="7" name="6 Marcador de número de diapositiva"/>
          <p:cNvSpPr>
            <a:spLocks noGrp="1"/>
          </p:cNvSpPr>
          <p:nvPr>
            <p:ph type="sldNum" sz="quarter" idx="12"/>
          </p:nvPr>
        </p:nvSpPr>
        <p:spPr>
          <a:xfrm>
            <a:off x="612648" y="6356350"/>
            <a:ext cx="1981200" cy="365760"/>
          </a:xfrm>
          <a:prstGeom prst="rect">
            <a:avLst/>
          </a:prstGeom>
        </p:spPr>
        <p:txBody>
          <a:bodyPr/>
          <a:lstStyle/>
          <a:p>
            <a:fld id="{F32B2238-15F4-4675-B213-E37B33D345E8}" type="slidenum">
              <a:rPr lang="es-CL" smtClean="0"/>
              <a:t>‹Nº›</a:t>
            </a:fld>
            <a:endParaRPr lang="es-CL"/>
          </a:p>
        </p:txBody>
      </p:sp>
      <p:sp>
        <p:nvSpPr>
          <p:cNvPr id="8" name="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8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467544" y="0"/>
            <a:ext cx="8208912" cy="1143000"/>
          </a:xfrm>
          <a:prstGeom prst="rect">
            <a:avLst/>
          </a:prstGeom>
          <a:noFill/>
        </p:spPr>
        <p:txBody>
          <a:bodyPr vert="horz" anchor="b" anchorCtr="0">
            <a:normAutofit/>
          </a:bodyPr>
          <a:lstStyle/>
          <a:p>
            <a:r>
              <a:rPr kumimoji="0" lang="es-ES" dirty="0" smtClean="0"/>
              <a:t>Haga clic para modificar el estilo de título del patrón</a:t>
            </a:r>
            <a:endParaRPr kumimoji="0" lang="en-US" dirty="0"/>
          </a:p>
        </p:txBody>
      </p:sp>
      <p:sp>
        <p:nvSpPr>
          <p:cNvPr id="13" name="12 Marcador de texto"/>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s-ES" dirty="0" smtClean="0"/>
              <a:t>Haga clic para modificar el estilo de texto del patrón</a:t>
            </a:r>
          </a:p>
          <a:p>
            <a:pPr lvl="1" eaLnBrk="1" latinLnBrk="0" hangingPunct="1"/>
            <a:r>
              <a:rPr kumimoji="0" lang="es-ES" dirty="0" smtClean="0"/>
              <a:t>Segundo nivel</a:t>
            </a:r>
          </a:p>
          <a:p>
            <a:pPr lvl="2" eaLnBrk="1" latinLnBrk="0" hangingPunct="1"/>
            <a:r>
              <a:rPr kumimoji="0" lang="es-ES" dirty="0" smtClean="0"/>
              <a:t>Tercer nivel</a:t>
            </a:r>
          </a:p>
          <a:p>
            <a:pPr lvl="3" eaLnBrk="1" latinLnBrk="0" hangingPunct="1"/>
            <a:r>
              <a:rPr kumimoji="0" lang="es-ES" dirty="0" smtClean="0"/>
              <a:t>Cuarto nivel</a:t>
            </a:r>
          </a:p>
          <a:p>
            <a:pPr lvl="4" eaLnBrk="1" latinLnBrk="0" hangingPunct="1"/>
            <a:r>
              <a:rPr kumimoji="0" lang="es-ES" dirty="0" smtClean="0"/>
              <a:t>Quinto nivel</a:t>
            </a:r>
            <a:endParaRPr kumimoji="0" lang="en-US" dirty="0"/>
          </a:p>
        </p:txBody>
      </p:sp>
    </p:spTree>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txStyles>
    <p:titleStyle>
      <a:lvl1pPr algn="l" rtl="0" eaLnBrk="1" latinLnBrk="0" hangingPunct="1">
        <a:spcBef>
          <a:spcPct val="0"/>
        </a:spcBef>
        <a:buNone/>
        <a:defRPr kumimoji="0" sz="3200" kern="1200">
          <a:solidFill>
            <a:schemeClr val="tx1"/>
          </a:solidFill>
          <a:latin typeface="Calibri" pitchFamily="34" charset="0"/>
          <a:ea typeface="+mj-ea"/>
          <a:cs typeface="+mj-cs"/>
        </a:defRPr>
      </a:lvl1pPr>
    </p:titleStyle>
    <p:bodyStyle>
      <a:lvl1pPr marL="274320" indent="-274320" algn="l" rtl="0" eaLnBrk="1" latinLnBrk="0" hangingPunct="1">
        <a:spcBef>
          <a:spcPts val="600"/>
        </a:spcBef>
        <a:buClr>
          <a:srgbClr val="0070C0"/>
        </a:buClr>
        <a:buSzPct val="76000"/>
        <a:buFont typeface="Wingdings 3"/>
        <a:buChar char=""/>
        <a:defRPr kumimoji="0" sz="2600" kern="1200">
          <a:solidFill>
            <a:schemeClr val="tx1"/>
          </a:solidFill>
          <a:latin typeface="Calibri" pitchFamily="34" charset="0"/>
          <a:ea typeface="+mn-ea"/>
          <a:cs typeface="+mn-cs"/>
        </a:defRPr>
      </a:lvl1pPr>
      <a:lvl2pPr marL="548640" indent="-274320" algn="l" rtl="0" eaLnBrk="1" latinLnBrk="0" hangingPunct="1">
        <a:spcBef>
          <a:spcPts val="500"/>
        </a:spcBef>
        <a:buClr>
          <a:srgbClr val="0070C0"/>
        </a:buClr>
        <a:buSzPct val="76000"/>
        <a:buFont typeface="Wingdings 3"/>
        <a:buChar char=""/>
        <a:defRPr kumimoji="0" sz="2300" kern="1200">
          <a:solidFill>
            <a:schemeClr val="tx1"/>
          </a:solidFill>
          <a:latin typeface="Calibri" pitchFamily="34" charset="0"/>
          <a:ea typeface="+mn-ea"/>
          <a:cs typeface="+mn-cs"/>
        </a:defRPr>
      </a:lvl2pPr>
      <a:lvl3pPr marL="822960" indent="-228600" algn="l" rtl="0" eaLnBrk="1" latinLnBrk="0" hangingPunct="1">
        <a:spcBef>
          <a:spcPts val="500"/>
        </a:spcBef>
        <a:buClr>
          <a:srgbClr val="0070C0"/>
        </a:buClr>
        <a:buSzPct val="76000"/>
        <a:buFont typeface="Wingdings 3"/>
        <a:buChar char=""/>
        <a:defRPr kumimoji="0" sz="2000" kern="1200">
          <a:solidFill>
            <a:schemeClr val="tx1"/>
          </a:solidFill>
          <a:latin typeface="Calibri" pitchFamily="34" charset="0"/>
          <a:ea typeface="+mn-ea"/>
          <a:cs typeface="+mn-cs"/>
        </a:defRPr>
      </a:lvl3pPr>
      <a:lvl4pPr marL="1097280" indent="-228600" algn="l" rtl="0" eaLnBrk="1" latinLnBrk="0" hangingPunct="1">
        <a:spcBef>
          <a:spcPts val="400"/>
        </a:spcBef>
        <a:buClr>
          <a:srgbClr val="0070C0"/>
        </a:buClr>
        <a:buSzPct val="70000"/>
        <a:buFont typeface="Wingdings"/>
        <a:buChar char=""/>
        <a:defRPr kumimoji="0" sz="1800" kern="1200">
          <a:solidFill>
            <a:schemeClr val="tx1"/>
          </a:solidFill>
          <a:latin typeface="Calibri" pitchFamily="34" charset="0"/>
          <a:ea typeface="+mn-ea"/>
          <a:cs typeface="+mn-cs"/>
        </a:defRPr>
      </a:lvl4pPr>
      <a:lvl5pPr marL="1371600" indent="-228600" algn="l" rtl="0" eaLnBrk="1" latinLnBrk="0" hangingPunct="1">
        <a:spcBef>
          <a:spcPts val="300"/>
        </a:spcBef>
        <a:buClr>
          <a:srgbClr val="0070C0"/>
        </a:buClr>
        <a:buSzPct val="70000"/>
        <a:buFont typeface="Wingdings"/>
        <a:buChar char=""/>
        <a:defRPr kumimoji="0" sz="1600" kern="1200">
          <a:solidFill>
            <a:schemeClr val="tx1"/>
          </a:solidFill>
          <a:latin typeface="Calibri" pitchFamily="34" charset="0"/>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hemeOverride" Target="../theme/themeOverride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algn="l"/>
            <a:r>
              <a:rPr lang="es-CL" dirty="0" smtClean="0">
                <a:latin typeface="Corbel" pitchFamily="34" charset="0"/>
              </a:rPr>
              <a:t>MODIFICACIONES AL </a:t>
            </a:r>
            <a:r>
              <a:rPr lang="es-CL" b="1" dirty="0" smtClean="0">
                <a:solidFill>
                  <a:srgbClr val="0070C0"/>
                </a:solidFill>
                <a:latin typeface="Corbel" pitchFamily="34" charset="0"/>
              </a:rPr>
              <a:t>SCOMP</a:t>
            </a:r>
            <a:endParaRPr lang="es-CL" b="1" dirty="0">
              <a:solidFill>
                <a:srgbClr val="0070C0"/>
              </a:solidFill>
              <a:latin typeface="Corbel" pitchFamily="34" charset="0"/>
            </a:endParaRPr>
          </a:p>
        </p:txBody>
      </p:sp>
      <p:sp>
        <p:nvSpPr>
          <p:cNvPr id="3" name="2 Subtítulo"/>
          <p:cNvSpPr>
            <a:spLocks noGrp="1"/>
          </p:cNvSpPr>
          <p:nvPr>
            <p:ph type="subTitle" idx="1"/>
          </p:nvPr>
        </p:nvSpPr>
        <p:spPr>
          <a:xfrm>
            <a:off x="1219200" y="4545334"/>
            <a:ext cx="6858000" cy="1043905"/>
          </a:xfrm>
        </p:spPr>
        <p:txBody>
          <a:bodyPr>
            <a:noAutofit/>
          </a:bodyPr>
          <a:lstStyle/>
          <a:p>
            <a:pPr algn="l"/>
            <a:r>
              <a:rPr lang="es-CL" sz="1600" dirty="0">
                <a:latin typeface="Corbel" pitchFamily="34" charset="0"/>
              </a:rPr>
              <a:t>Superintendencia de Pensiones</a:t>
            </a:r>
          </a:p>
          <a:p>
            <a:pPr algn="l"/>
            <a:r>
              <a:rPr lang="es-CL" sz="1600" dirty="0" smtClean="0">
                <a:latin typeface="Corbel" pitchFamily="34" charset="0"/>
              </a:rPr>
              <a:t>Superintendencia de Valores y Seguros</a:t>
            </a:r>
          </a:p>
          <a:p>
            <a:pPr algn="l"/>
            <a:r>
              <a:rPr lang="es-CL" sz="1400" i="1" dirty="0" smtClean="0">
                <a:latin typeface="Corbel" pitchFamily="34" charset="0"/>
              </a:rPr>
              <a:t>Santiago, 03 de julio de 2013.-</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939443"/>
            <a:ext cx="1404684" cy="1669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011376"/>
            <a:ext cx="2759724" cy="1373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91976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r>
              <a:rPr lang="es-CL" dirty="0"/>
              <a:t>ALGUNAS CONCLUSIONES DEL </a:t>
            </a:r>
            <a:br>
              <a:rPr lang="es-CL" dirty="0"/>
            </a:br>
            <a:r>
              <a:rPr lang="es-CL" b="1" dirty="0">
                <a:solidFill>
                  <a:srgbClr val="00B0F0"/>
                </a:solidFill>
              </a:rPr>
              <a:t>FOCUS GROUP</a:t>
            </a:r>
            <a:endParaRPr lang="es-C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214754"/>
            <a:ext cx="6480720" cy="486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8293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a:bodyPr>
          <a:lstStyle/>
          <a:p>
            <a:r>
              <a:rPr lang="es-CL" dirty="0"/>
              <a:t>Las modificaciones más relevantes a los </a:t>
            </a:r>
            <a:r>
              <a:rPr lang="es-CL" b="1" dirty="0" smtClean="0">
                <a:solidFill>
                  <a:srgbClr val="00B0F0"/>
                </a:solidFill>
              </a:rPr>
              <a:t>CERTIFICADOS DE OFERTAS DE PENSIONES</a:t>
            </a:r>
            <a:endParaRPr lang="es-CL" b="1" dirty="0">
              <a:solidFill>
                <a:srgbClr val="00B0F0"/>
              </a:solidFill>
            </a:endParaRPr>
          </a:p>
        </p:txBody>
      </p:sp>
      <p:sp>
        <p:nvSpPr>
          <p:cNvPr id="4" name="3 Marcador de contenido"/>
          <p:cNvSpPr>
            <a:spLocks noGrp="1"/>
          </p:cNvSpPr>
          <p:nvPr>
            <p:ph sz="quarter" idx="1"/>
          </p:nvPr>
        </p:nvSpPr>
        <p:spPr>
          <a:xfrm>
            <a:off x="457200" y="1219200"/>
            <a:ext cx="3394720" cy="4937760"/>
          </a:xfrm>
        </p:spPr>
        <p:txBody>
          <a:bodyPr>
            <a:normAutofit/>
          </a:bodyPr>
          <a:lstStyle/>
          <a:p>
            <a:pPr lvl="0"/>
            <a:r>
              <a:rPr lang="es-CL" sz="2400" dirty="0" smtClean="0"/>
              <a:t>Se </a:t>
            </a:r>
            <a:r>
              <a:rPr lang="es-CL" sz="2400" dirty="0"/>
              <a:t>informa en forma destacada en la portada del </a:t>
            </a:r>
            <a:r>
              <a:rPr lang="es-CL" sz="2400" dirty="0" smtClean="0"/>
              <a:t>Certificado, </a:t>
            </a:r>
            <a:r>
              <a:rPr lang="es-CL" sz="2400" dirty="0"/>
              <a:t>la </a:t>
            </a:r>
            <a:r>
              <a:rPr lang="es-CL" sz="2400" b="1" dirty="0">
                <a:solidFill>
                  <a:srgbClr val="00B0F0"/>
                </a:solidFill>
              </a:rPr>
              <a:t>vigencia de las ofertas</a:t>
            </a:r>
            <a:r>
              <a:rPr lang="es-CL" sz="2400" dirty="0"/>
              <a:t> que aparecen en el Certificado, de modo que el afiliado esté </a:t>
            </a:r>
            <a:r>
              <a:rPr lang="es-CL" sz="2400" dirty="0" smtClean="0"/>
              <a:t>consciente </a:t>
            </a:r>
            <a:r>
              <a:rPr lang="es-CL" sz="2400" dirty="0"/>
              <a:t>del plazo que tiene para tomar su decisión</a:t>
            </a:r>
            <a:r>
              <a:rPr lang="es-CL" sz="2400" dirty="0" smtClean="0"/>
              <a:t>.</a:t>
            </a:r>
            <a:endParaRPr lang="es-CL" sz="2400" dirty="0"/>
          </a:p>
        </p:txBody>
      </p:sp>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4192" y="1268760"/>
            <a:ext cx="4858527" cy="5350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6 Conector angular"/>
          <p:cNvCxnSpPr/>
          <p:nvPr/>
        </p:nvCxnSpPr>
        <p:spPr>
          <a:xfrm>
            <a:off x="2555776" y="2708920"/>
            <a:ext cx="2088232" cy="1728192"/>
          </a:xfrm>
          <a:prstGeom prst="bentConnector3">
            <a:avLst>
              <a:gd name="adj1" fmla="val 62042"/>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4854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CL" dirty="0"/>
              <a:t>Las modificaciones más relevantes a los </a:t>
            </a:r>
            <a:r>
              <a:rPr lang="es-CL" b="1" dirty="0">
                <a:solidFill>
                  <a:srgbClr val="00B0F0"/>
                </a:solidFill>
              </a:rPr>
              <a:t>CERTIFICADOS DE OFERTAS DE PENSIONES</a:t>
            </a:r>
            <a:endParaRPr lang="es-CL" dirty="0"/>
          </a:p>
        </p:txBody>
      </p:sp>
      <p:sp>
        <p:nvSpPr>
          <p:cNvPr id="4" name="3 Marcador de contenido"/>
          <p:cNvSpPr>
            <a:spLocks noGrp="1"/>
          </p:cNvSpPr>
          <p:nvPr>
            <p:ph sz="quarter" idx="1"/>
          </p:nvPr>
        </p:nvSpPr>
        <p:spPr>
          <a:xfrm>
            <a:off x="457200" y="1219200"/>
            <a:ext cx="3970784" cy="4937760"/>
          </a:xfrm>
        </p:spPr>
        <p:txBody>
          <a:bodyPr>
            <a:normAutofit/>
          </a:bodyPr>
          <a:lstStyle/>
          <a:p>
            <a:pPr lvl="0"/>
            <a:r>
              <a:rPr lang="es-CL" sz="2400" dirty="0" smtClean="0"/>
              <a:t>Se simplifica la </a:t>
            </a:r>
            <a:r>
              <a:rPr lang="es-CL" sz="2400" dirty="0"/>
              <a:t>primera página que contiene la información del afiliado y sus </a:t>
            </a:r>
            <a:r>
              <a:rPr lang="es-CL" sz="2400" dirty="0" smtClean="0"/>
              <a:t>beneficiarios </a:t>
            </a:r>
            <a:r>
              <a:rPr lang="es-CL" sz="2400" dirty="0"/>
              <a:t>y se incorpora en forma destacada el </a:t>
            </a:r>
            <a:r>
              <a:rPr lang="es-CL" sz="2400" b="1" dirty="0">
                <a:solidFill>
                  <a:srgbClr val="00B0F0"/>
                </a:solidFill>
              </a:rPr>
              <a:t>saldo </a:t>
            </a:r>
            <a:r>
              <a:rPr lang="es-CL" sz="2400" b="1" dirty="0" smtClean="0">
                <a:solidFill>
                  <a:srgbClr val="00B0F0"/>
                </a:solidFill>
              </a:rPr>
              <a:t>destinado a pensión</a:t>
            </a:r>
            <a:endParaRPr lang="es-CL"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231042"/>
            <a:ext cx="4492625" cy="549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6 Conector angular"/>
          <p:cNvCxnSpPr/>
          <p:nvPr/>
        </p:nvCxnSpPr>
        <p:spPr>
          <a:xfrm>
            <a:off x="827584" y="4221088"/>
            <a:ext cx="4536504" cy="1296144"/>
          </a:xfrm>
          <a:prstGeom prst="bentConnector3">
            <a:avLst>
              <a:gd name="adj1" fmla="val 70156"/>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25440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51520" y="19439"/>
            <a:ext cx="2880320" cy="3645024"/>
          </a:xfrm>
          <a:solidFill>
            <a:srgbClr val="ECECEC"/>
          </a:solidFill>
        </p:spPr>
        <p:txBody>
          <a:bodyPr>
            <a:normAutofit fontScale="90000"/>
          </a:bodyPr>
          <a:lstStyle/>
          <a:p>
            <a:pPr algn="ctr"/>
            <a:r>
              <a:rPr lang="es-CL" dirty="0"/>
              <a:t>Las modificaciones más relevantes </a:t>
            </a:r>
            <a:r>
              <a:rPr lang="es-CL" b="1" dirty="0" smtClean="0">
                <a:solidFill>
                  <a:srgbClr val="00B0F0"/>
                </a:solidFill>
              </a:rPr>
              <a:t>DE LA CARTA CONDUCTORA DE LOS CERTIFICADOS DE OFERTA</a:t>
            </a:r>
            <a:endParaRPr lang="es-CL"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116632"/>
            <a:ext cx="5880076" cy="6639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4 Marcador de contenido"/>
          <p:cNvSpPr>
            <a:spLocks noGrp="1"/>
          </p:cNvSpPr>
          <p:nvPr>
            <p:ph sz="quarter" idx="1"/>
          </p:nvPr>
        </p:nvSpPr>
        <p:spPr>
          <a:xfrm>
            <a:off x="0" y="4221088"/>
            <a:ext cx="3240360" cy="4649728"/>
          </a:xfrm>
        </p:spPr>
        <p:txBody>
          <a:bodyPr>
            <a:normAutofit/>
          </a:bodyPr>
          <a:lstStyle/>
          <a:p>
            <a:r>
              <a:rPr lang="es-ES" sz="1800" dirty="0"/>
              <a:t>E</a:t>
            </a:r>
            <a:r>
              <a:rPr lang="es-ES" sz="1800" dirty="0" smtClean="0"/>
              <a:t>ntrega más y mejor  información </a:t>
            </a:r>
            <a:r>
              <a:rPr lang="es-ES" sz="1800" dirty="0"/>
              <a:t>sobre las modalidades de </a:t>
            </a:r>
            <a:r>
              <a:rPr lang="es-ES" sz="1800" dirty="0" smtClean="0"/>
              <a:t>pensión, en un formulario especial.   </a:t>
            </a:r>
            <a:endParaRPr lang="es-CL" sz="1800" dirty="0" smtClean="0"/>
          </a:p>
        </p:txBody>
      </p:sp>
    </p:spTree>
    <p:extLst>
      <p:ext uri="{BB962C8B-B14F-4D97-AF65-F5344CB8AC3E}">
        <p14:creationId xmlns:p14="http://schemas.microsoft.com/office/powerpoint/2010/main" val="25906773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CL" dirty="0"/>
              <a:t>Las modificaciones más relevantes a los </a:t>
            </a:r>
            <a:r>
              <a:rPr lang="es-CL" b="1" dirty="0">
                <a:solidFill>
                  <a:srgbClr val="00B0F0"/>
                </a:solidFill>
              </a:rPr>
              <a:t>CERTIFICADOS DE OFERTAS DE PENSIONES</a:t>
            </a:r>
            <a:endParaRPr lang="es-CL" dirty="0"/>
          </a:p>
        </p:txBody>
      </p:sp>
      <p:sp>
        <p:nvSpPr>
          <p:cNvPr id="4" name="3 Marcador de contenido"/>
          <p:cNvSpPr>
            <a:spLocks noGrp="1"/>
          </p:cNvSpPr>
          <p:nvPr>
            <p:ph sz="quarter" idx="1"/>
          </p:nvPr>
        </p:nvSpPr>
        <p:spPr>
          <a:xfrm>
            <a:off x="457200" y="1219200"/>
            <a:ext cx="2962672" cy="4937760"/>
          </a:xfrm>
        </p:spPr>
        <p:txBody>
          <a:bodyPr>
            <a:normAutofit/>
          </a:bodyPr>
          <a:lstStyle/>
          <a:p>
            <a:r>
              <a:rPr lang="es-CL" sz="2400" dirty="0"/>
              <a:t>En </a:t>
            </a:r>
            <a:r>
              <a:rPr lang="es-CL" sz="2400" b="1" dirty="0">
                <a:solidFill>
                  <a:srgbClr val="00B0F0"/>
                </a:solidFill>
              </a:rPr>
              <a:t>R</a:t>
            </a:r>
            <a:r>
              <a:rPr lang="es-CL" sz="2400" b="1" dirty="0" smtClean="0">
                <a:solidFill>
                  <a:srgbClr val="00B0F0"/>
                </a:solidFill>
              </a:rPr>
              <a:t>etiro Programado</a:t>
            </a:r>
            <a:r>
              <a:rPr lang="es-CL" sz="2400" dirty="0" smtClean="0"/>
              <a:t> </a:t>
            </a:r>
            <a:r>
              <a:rPr lang="es-CL" sz="2400" dirty="0"/>
              <a:t>se </a:t>
            </a:r>
            <a:r>
              <a:rPr lang="es-CL" sz="2400" dirty="0" smtClean="0"/>
              <a:t>simplifica la  información, y se  entrega sólo aquella necesaria para su comprensión. </a:t>
            </a:r>
          </a:p>
          <a:p>
            <a:r>
              <a:rPr lang="es-CL" sz="2400" dirty="0" smtClean="0"/>
              <a:t>Se perfecciona el gráfico de la proyección de la pensión.</a:t>
            </a:r>
            <a:endParaRPr lang="es-CL" sz="28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124744"/>
            <a:ext cx="5462413" cy="5673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39056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CL" dirty="0"/>
              <a:t>Las modificaciones más relevantes a los </a:t>
            </a:r>
            <a:r>
              <a:rPr lang="es-CL" b="1" dirty="0">
                <a:solidFill>
                  <a:srgbClr val="00B0F0"/>
                </a:solidFill>
              </a:rPr>
              <a:t>CERTIFICADOS DE OFERTAS DE PENSIONES</a:t>
            </a:r>
            <a:endParaRPr lang="es-CL" dirty="0"/>
          </a:p>
        </p:txBody>
      </p:sp>
      <p:sp>
        <p:nvSpPr>
          <p:cNvPr id="4" name="3 Marcador de contenido"/>
          <p:cNvSpPr>
            <a:spLocks noGrp="1"/>
          </p:cNvSpPr>
          <p:nvPr>
            <p:ph sz="quarter" idx="1"/>
          </p:nvPr>
        </p:nvSpPr>
        <p:spPr>
          <a:xfrm>
            <a:off x="107504" y="1515576"/>
            <a:ext cx="2890664" cy="4937760"/>
          </a:xfrm>
        </p:spPr>
        <p:txBody>
          <a:bodyPr>
            <a:normAutofit lnSpcReduction="10000"/>
          </a:bodyPr>
          <a:lstStyle/>
          <a:p>
            <a:r>
              <a:rPr lang="es-CL" sz="2400" dirty="0" smtClean="0"/>
              <a:t>Se </a:t>
            </a:r>
            <a:r>
              <a:rPr lang="es-CL" sz="2400" b="1" dirty="0">
                <a:solidFill>
                  <a:srgbClr val="00B0F0"/>
                </a:solidFill>
              </a:rPr>
              <a:t>mejoró el formato </a:t>
            </a:r>
            <a:r>
              <a:rPr lang="es-CL" sz="2400" dirty="0"/>
              <a:t>de los gráficos referidos a la evolución del </a:t>
            </a:r>
            <a:r>
              <a:rPr lang="es-CL" sz="2400" b="1" dirty="0" smtClean="0">
                <a:solidFill>
                  <a:srgbClr val="00B0F0"/>
                </a:solidFill>
              </a:rPr>
              <a:t>Retiro Programado</a:t>
            </a:r>
            <a:r>
              <a:rPr lang="es-CL" sz="2400" dirty="0" smtClean="0"/>
              <a:t>, pasando de un gráfico de líneas a uno de barras, por ser </a:t>
            </a:r>
            <a:r>
              <a:rPr lang="es-CL" sz="2400" dirty="0"/>
              <a:t>más </a:t>
            </a:r>
            <a:r>
              <a:rPr lang="es-CL" sz="2400" dirty="0" smtClean="0"/>
              <a:t>entendible </a:t>
            </a:r>
            <a:r>
              <a:rPr lang="es-CL" sz="2400" dirty="0"/>
              <a:t>por los </a:t>
            </a:r>
            <a:r>
              <a:rPr lang="es-CL" sz="2400" dirty="0" smtClean="0"/>
              <a:t>afiliados, de acuerdo a los resultados del </a:t>
            </a:r>
            <a:r>
              <a:rPr lang="es-CL" sz="2400" dirty="0" err="1" smtClean="0"/>
              <a:t>focus</a:t>
            </a:r>
            <a:r>
              <a:rPr lang="es-CL" sz="2400" dirty="0" smtClean="0"/>
              <a:t> </a:t>
            </a:r>
            <a:r>
              <a:rPr lang="es-CL" sz="2400" dirty="0" err="1" smtClean="0"/>
              <a:t>group</a:t>
            </a:r>
            <a:r>
              <a:rPr lang="es-CL" sz="2400" dirty="0" smtClean="0"/>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2600" y="1628800"/>
            <a:ext cx="6121400"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23279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CL" dirty="0"/>
              <a:t>Las modificaciones más relevantes a los </a:t>
            </a:r>
            <a:r>
              <a:rPr lang="es-CL" b="1" dirty="0">
                <a:solidFill>
                  <a:srgbClr val="00B0F0"/>
                </a:solidFill>
              </a:rPr>
              <a:t>CERTIFICADOS DE OFERTAS DE PENSIONES</a:t>
            </a:r>
            <a:endParaRPr lang="es-CL" dirty="0"/>
          </a:p>
        </p:txBody>
      </p:sp>
      <p:sp>
        <p:nvSpPr>
          <p:cNvPr id="4" name="3 Marcador de contenido"/>
          <p:cNvSpPr>
            <a:spLocks noGrp="1"/>
          </p:cNvSpPr>
          <p:nvPr>
            <p:ph sz="quarter" idx="1"/>
          </p:nvPr>
        </p:nvSpPr>
        <p:spPr>
          <a:xfrm>
            <a:off x="107504" y="1515576"/>
            <a:ext cx="8928992" cy="4937760"/>
          </a:xfrm>
        </p:spPr>
        <p:txBody>
          <a:bodyPr>
            <a:normAutofit/>
          </a:bodyPr>
          <a:lstStyle/>
          <a:p>
            <a:r>
              <a:rPr lang="es-CL" sz="2400" dirty="0"/>
              <a:t>Asimismo, </a:t>
            </a:r>
            <a:r>
              <a:rPr lang="es-CL" sz="2400" dirty="0" smtClean="0"/>
              <a:t>en </a:t>
            </a:r>
            <a:r>
              <a:rPr lang="es-CL" sz="2400" dirty="0"/>
              <a:t>la información sobre el </a:t>
            </a:r>
            <a:r>
              <a:rPr lang="es-CL" sz="2400" b="1" dirty="0">
                <a:solidFill>
                  <a:srgbClr val="00B0F0"/>
                </a:solidFill>
              </a:rPr>
              <a:t>Retiro Programado </a:t>
            </a:r>
            <a:r>
              <a:rPr lang="es-CL" sz="2400" dirty="0" smtClean="0"/>
              <a:t>se </a:t>
            </a:r>
            <a:r>
              <a:rPr lang="es-CL" sz="2400" b="1" dirty="0">
                <a:solidFill>
                  <a:srgbClr val="00B0F0"/>
                </a:solidFill>
              </a:rPr>
              <a:t>modifican</a:t>
            </a:r>
            <a:r>
              <a:rPr lang="es-CL" sz="2400" dirty="0"/>
              <a:t> </a:t>
            </a:r>
            <a:r>
              <a:rPr lang="es-CL" sz="2400" dirty="0" smtClean="0"/>
              <a:t> </a:t>
            </a:r>
            <a:r>
              <a:rPr lang="es-CL" sz="2400" dirty="0"/>
              <a:t>textos con información relevante, de modo que sean </a:t>
            </a:r>
            <a:r>
              <a:rPr lang="es-CL" sz="2400" b="1" dirty="0">
                <a:solidFill>
                  <a:srgbClr val="00B0F0"/>
                </a:solidFill>
              </a:rPr>
              <a:t>más descriptivos </a:t>
            </a:r>
            <a:r>
              <a:rPr lang="es-CL" sz="2400" dirty="0"/>
              <a:t>respecto de la información que el afiliado está recibiendo</a:t>
            </a:r>
            <a:r>
              <a:rPr lang="es-CL" sz="2400" dirty="0" smtClean="0"/>
              <a:t>.</a:t>
            </a:r>
          </a:p>
          <a:p>
            <a:r>
              <a:rPr lang="es-CL" sz="2400" dirty="0" smtClean="0"/>
              <a:t>Por ejemplo, se modificó:</a:t>
            </a:r>
          </a:p>
          <a:p>
            <a:pPr lvl="1"/>
            <a:r>
              <a:rPr lang="es-CL" sz="2100" b="1" dirty="0" smtClean="0">
                <a:solidFill>
                  <a:srgbClr val="00B0F0"/>
                </a:solidFill>
              </a:rPr>
              <a:t>Comisión de referencia</a:t>
            </a:r>
            <a:r>
              <a:rPr lang="es-CL" sz="2100" dirty="0" smtClean="0"/>
              <a:t> por </a:t>
            </a:r>
            <a:r>
              <a:rPr lang="es-CL" sz="1800" b="1" dirty="0">
                <a:solidFill>
                  <a:srgbClr val="00B0F0"/>
                </a:solidFill>
              </a:rPr>
              <a:t>COMISIÓN POR ASESORÍA PREVISIONAL</a:t>
            </a:r>
          </a:p>
          <a:p>
            <a:pPr marL="548640" lvl="2">
              <a:spcBef>
                <a:spcPts val="600"/>
              </a:spcBef>
            </a:pPr>
            <a:r>
              <a:rPr lang="es-CL" sz="2100" b="1" dirty="0">
                <a:solidFill>
                  <a:srgbClr val="00B0F0"/>
                </a:solidFill>
              </a:rPr>
              <a:t>Pensión neta o bruta </a:t>
            </a:r>
            <a:r>
              <a:rPr lang="es-CL" sz="1800" dirty="0" smtClean="0"/>
              <a:t>por </a:t>
            </a:r>
            <a:r>
              <a:rPr lang="es-CL" sz="1800" b="1" dirty="0" smtClean="0">
                <a:solidFill>
                  <a:srgbClr val="00B0F0"/>
                </a:solidFill>
              </a:rPr>
              <a:t>PENSIÓN MENSUAL</a:t>
            </a:r>
            <a:r>
              <a:rPr lang="es-CL" sz="1800" dirty="0"/>
              <a:t/>
            </a:r>
            <a:br>
              <a:rPr lang="es-CL" sz="1800" dirty="0"/>
            </a:br>
            <a:endParaRPr lang="es-CL" sz="1800" dirty="0" smtClean="0"/>
          </a:p>
          <a:p>
            <a:pPr marL="274320" lvl="2" indent="-274320">
              <a:spcBef>
                <a:spcPts val="600"/>
              </a:spcBef>
            </a:pPr>
            <a:r>
              <a:rPr lang="es-CL" sz="2400" dirty="0"/>
              <a:t>Además, </a:t>
            </a:r>
            <a:r>
              <a:rPr lang="es-CL" sz="2400" dirty="0" smtClean="0"/>
              <a:t>se </a:t>
            </a:r>
            <a:r>
              <a:rPr lang="es-CL" sz="2400" dirty="0"/>
              <a:t>elimina del </a:t>
            </a:r>
            <a:r>
              <a:rPr lang="es-CL" sz="2400" dirty="0" smtClean="0"/>
              <a:t>Certificado de Ofertas </a:t>
            </a:r>
            <a:r>
              <a:rPr lang="es-CL" sz="2400" dirty="0"/>
              <a:t>la explicación técnica del cálculo de la proyección del retiro programado, señalando que se usa la rentabilidad proyectada que informa la </a:t>
            </a:r>
            <a:r>
              <a:rPr lang="es-CL" sz="2400" dirty="0" smtClean="0"/>
              <a:t>Superintendencia de Pensiones.</a:t>
            </a:r>
            <a:endParaRPr lang="es-CL" sz="2400" dirty="0"/>
          </a:p>
        </p:txBody>
      </p:sp>
    </p:spTree>
    <p:extLst>
      <p:ext uri="{BB962C8B-B14F-4D97-AF65-F5344CB8AC3E}">
        <p14:creationId xmlns:p14="http://schemas.microsoft.com/office/powerpoint/2010/main" val="25707522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CL" dirty="0"/>
              <a:t>Las modificaciones más relevantes a los </a:t>
            </a:r>
            <a:r>
              <a:rPr lang="es-CL" b="1" dirty="0">
                <a:solidFill>
                  <a:srgbClr val="00B0F0"/>
                </a:solidFill>
              </a:rPr>
              <a:t>CERTIFICADOS DE OFERTAS DE PENSIONES</a:t>
            </a:r>
            <a:endParaRPr lang="es-CL"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34440"/>
            <a:ext cx="8772689"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Marcador de contenido"/>
          <p:cNvSpPr>
            <a:spLocks noGrp="1"/>
          </p:cNvSpPr>
          <p:nvPr>
            <p:ph sz="quarter" idx="1"/>
          </p:nvPr>
        </p:nvSpPr>
        <p:spPr>
          <a:xfrm>
            <a:off x="3742194" y="3789040"/>
            <a:ext cx="5401806" cy="2701984"/>
          </a:xfrm>
          <a:solidFill>
            <a:schemeClr val="bg1"/>
          </a:solidFill>
        </p:spPr>
        <p:txBody>
          <a:bodyPr>
            <a:noAutofit/>
          </a:bodyPr>
          <a:lstStyle/>
          <a:p>
            <a:r>
              <a:rPr lang="es-CL" sz="2400" dirty="0" smtClean="0"/>
              <a:t>En </a:t>
            </a:r>
            <a:r>
              <a:rPr lang="es-CL" sz="2400" dirty="0"/>
              <a:t>la información </a:t>
            </a:r>
            <a:r>
              <a:rPr lang="es-CL" sz="2400" dirty="0" smtClean="0"/>
              <a:t> sobre la modalidad </a:t>
            </a:r>
            <a:r>
              <a:rPr lang="es-CL" sz="2400" dirty="0"/>
              <a:t>de </a:t>
            </a:r>
            <a:r>
              <a:rPr lang="es-CL" sz="2400" b="1" dirty="0">
                <a:solidFill>
                  <a:srgbClr val="00B0F0"/>
                </a:solidFill>
              </a:rPr>
              <a:t>Renta Vitalicia</a:t>
            </a:r>
            <a:r>
              <a:rPr lang="es-CL" sz="2400" dirty="0"/>
              <a:t>, los cuadros con los montos de pensión incluirán solamente las columnas con </a:t>
            </a:r>
            <a:r>
              <a:rPr lang="es-CL" sz="2400" b="1" dirty="0">
                <a:solidFill>
                  <a:srgbClr val="00B0F0"/>
                </a:solidFill>
              </a:rPr>
              <a:t>información correspondiente a lo solicitado por el afiliado</a:t>
            </a:r>
            <a:r>
              <a:rPr lang="es-CL" sz="2400" dirty="0"/>
              <a:t>, de forma que no aparezcan columnas sin datos o en blanco. </a:t>
            </a:r>
          </a:p>
        </p:txBody>
      </p:sp>
    </p:spTree>
    <p:extLst>
      <p:ext uri="{BB962C8B-B14F-4D97-AF65-F5344CB8AC3E}">
        <p14:creationId xmlns:p14="http://schemas.microsoft.com/office/powerpoint/2010/main" val="32298015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r>
              <a:rPr lang="es-CL" dirty="0"/>
              <a:t>Las modificaciones más relevantes a los </a:t>
            </a:r>
            <a:r>
              <a:rPr lang="es-CL" b="1" dirty="0">
                <a:solidFill>
                  <a:srgbClr val="00B0F0"/>
                </a:solidFill>
              </a:rPr>
              <a:t>CERTIFICADOS DE OFERTAS DE PENSIONES</a:t>
            </a:r>
            <a:endParaRPr lang="es-CL"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7" y="1204744"/>
            <a:ext cx="8772525" cy="525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4323422" y="4149080"/>
            <a:ext cx="4608512" cy="1485022"/>
          </a:xfrm>
          <a:prstGeom prst="rect">
            <a:avLst/>
          </a:prstGeom>
          <a:solidFill>
            <a:schemeClr val="bg1"/>
          </a:solidFill>
        </p:spPr>
        <p:txBody>
          <a:bodyPr wrap="square">
            <a:spAutoFit/>
          </a:bodyPr>
          <a:lstStyle/>
          <a:p>
            <a:pPr marL="274320" indent="-274320">
              <a:lnSpc>
                <a:spcPct val="90000"/>
              </a:lnSpc>
              <a:spcBef>
                <a:spcPts val="600"/>
              </a:spcBef>
              <a:buClr>
                <a:srgbClr val="0070C0"/>
              </a:buClr>
              <a:buSzPct val="76000"/>
              <a:buFont typeface="Wingdings 3"/>
              <a:buChar char=""/>
            </a:pPr>
            <a:r>
              <a:rPr lang="es-CL" sz="1900" b="1" dirty="0" smtClean="0">
                <a:solidFill>
                  <a:srgbClr val="00B0F0"/>
                </a:solidFill>
                <a:latin typeface="Corbel" pitchFamily="34" charset="0"/>
              </a:rPr>
              <a:t>Las </a:t>
            </a:r>
            <a:r>
              <a:rPr lang="es-CL" sz="1900" b="1" dirty="0">
                <a:solidFill>
                  <a:srgbClr val="00B0F0"/>
                </a:solidFill>
                <a:latin typeface="Corbel" pitchFamily="34" charset="0"/>
              </a:rPr>
              <a:t>notas </a:t>
            </a:r>
            <a:r>
              <a:rPr lang="es-CL" sz="1900" b="1" dirty="0" smtClean="0">
                <a:solidFill>
                  <a:srgbClr val="00B0F0"/>
                </a:solidFill>
                <a:latin typeface="Corbel" pitchFamily="34" charset="0"/>
              </a:rPr>
              <a:t>explicativas </a:t>
            </a:r>
            <a:r>
              <a:rPr lang="es-CL" sz="1900" dirty="0" smtClean="0">
                <a:latin typeface="Corbel" pitchFamily="34" charset="0"/>
              </a:rPr>
              <a:t>aparecen </a:t>
            </a:r>
            <a:r>
              <a:rPr lang="es-CL" sz="1900" dirty="0">
                <a:latin typeface="Corbel" pitchFamily="34" charset="0"/>
              </a:rPr>
              <a:t>junto a los cuadros que utilizan los conceptos y no al final del Certificado como ocurre actualmente</a:t>
            </a:r>
            <a:r>
              <a:rPr lang="es-CL" sz="1900" dirty="0" smtClean="0">
                <a:latin typeface="Corbel" pitchFamily="34" charset="0"/>
              </a:rPr>
              <a:t>.</a:t>
            </a:r>
          </a:p>
          <a:p>
            <a:pPr marL="274320" indent="-274320">
              <a:lnSpc>
                <a:spcPct val="90000"/>
              </a:lnSpc>
              <a:spcBef>
                <a:spcPts val="600"/>
              </a:spcBef>
              <a:buClr>
                <a:srgbClr val="0070C0"/>
              </a:buClr>
              <a:buSzPct val="76000"/>
              <a:buFont typeface="Wingdings 3"/>
              <a:buChar char=""/>
            </a:pPr>
            <a:endParaRPr lang="es-CL" sz="1900" dirty="0">
              <a:latin typeface="Corbel" pitchFamily="34" charset="0"/>
            </a:endParaRPr>
          </a:p>
        </p:txBody>
      </p:sp>
      <p:cxnSp>
        <p:nvCxnSpPr>
          <p:cNvPr id="10" name="9 Conector angular"/>
          <p:cNvCxnSpPr/>
          <p:nvPr/>
        </p:nvCxnSpPr>
        <p:spPr>
          <a:xfrm rot="10800000" flipV="1">
            <a:off x="3851920" y="4449812"/>
            <a:ext cx="3096344" cy="1184290"/>
          </a:xfrm>
          <a:prstGeom prst="bentConnector3">
            <a:avLst>
              <a:gd name="adj1" fmla="val 77317"/>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64878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CL" dirty="0"/>
              <a:t>Las modificaciones más relevantes a los </a:t>
            </a:r>
            <a:r>
              <a:rPr lang="es-CL" b="1" dirty="0">
                <a:solidFill>
                  <a:srgbClr val="00B0F0"/>
                </a:solidFill>
              </a:rPr>
              <a:t>CERTIFICADOS DE OFERTAS DE PENSIONES</a:t>
            </a:r>
            <a:endParaRPr lang="es-CL" dirty="0"/>
          </a:p>
        </p:txBody>
      </p:sp>
      <p:sp>
        <p:nvSpPr>
          <p:cNvPr id="4" name="3 Marcador de contenido"/>
          <p:cNvSpPr>
            <a:spLocks noGrp="1"/>
          </p:cNvSpPr>
          <p:nvPr>
            <p:ph sz="quarter" idx="1"/>
          </p:nvPr>
        </p:nvSpPr>
        <p:spPr/>
        <p:txBody>
          <a:bodyPr/>
          <a:lstStyle/>
          <a:p>
            <a:pPr algn="just"/>
            <a:r>
              <a:rPr lang="es-CL" sz="2400" dirty="0" smtClean="0"/>
              <a:t>Para todas las modalidades de pensión, </a:t>
            </a:r>
            <a:r>
              <a:rPr lang="es-CL" sz="2400" b="1" dirty="0" smtClean="0">
                <a:solidFill>
                  <a:srgbClr val="00B0F0"/>
                </a:solidFill>
              </a:rPr>
              <a:t>se </a:t>
            </a:r>
            <a:r>
              <a:rPr lang="es-CL" sz="2400" b="1" dirty="0">
                <a:solidFill>
                  <a:srgbClr val="00B0F0"/>
                </a:solidFill>
              </a:rPr>
              <a:t>simplifican las leyendas</a:t>
            </a:r>
            <a:r>
              <a:rPr lang="es-CL" sz="2400" dirty="0"/>
              <a:t> relativas a la </a:t>
            </a:r>
            <a:r>
              <a:rPr lang="es-CL" sz="2400" b="1" dirty="0">
                <a:solidFill>
                  <a:srgbClr val="00B0F0"/>
                </a:solidFill>
              </a:rPr>
              <a:t>comisión de asesoría previsional </a:t>
            </a:r>
            <a:r>
              <a:rPr lang="es-CL" sz="2400" dirty="0" smtClean="0"/>
              <a:t>que </a:t>
            </a:r>
            <a:r>
              <a:rPr lang="es-CL" sz="2400" dirty="0"/>
              <a:t>se considera en las pensiones netas informadas, cuando la solicitud de ofertas se realiza con la intervención de un asesor </a:t>
            </a:r>
            <a:r>
              <a:rPr lang="es-CL" sz="2400" dirty="0" smtClean="0"/>
              <a:t>previsional o agente de ventas.</a:t>
            </a:r>
          </a:p>
          <a:p>
            <a:endParaRPr lang="es-CL" sz="2400" dirty="0" smtClean="0"/>
          </a:p>
          <a:p>
            <a:pPr algn="just"/>
            <a:r>
              <a:rPr lang="es-CL" sz="2400" dirty="0" smtClean="0"/>
              <a:t>Dicha </a:t>
            </a:r>
            <a:r>
              <a:rPr lang="es-CL" sz="2400" dirty="0"/>
              <a:t>información </a:t>
            </a:r>
            <a:r>
              <a:rPr lang="es-CL" sz="2400" b="1" dirty="0">
                <a:solidFill>
                  <a:srgbClr val="00B0F0"/>
                </a:solidFill>
              </a:rPr>
              <a:t>se destaca en recuadros especiales</a:t>
            </a:r>
            <a:r>
              <a:rPr lang="es-CL" sz="2400" dirty="0"/>
              <a:t>, de modo que pueda ser mejor visualizada y comprendida por el afiliado.</a:t>
            </a:r>
            <a:endParaRPr lang="es-CL" dirty="0"/>
          </a:p>
        </p:txBody>
      </p:sp>
    </p:spTree>
    <p:extLst>
      <p:ext uri="{BB962C8B-B14F-4D97-AF65-F5344CB8AC3E}">
        <p14:creationId xmlns:p14="http://schemas.microsoft.com/office/powerpoint/2010/main" val="35001304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just"/>
            <a:r>
              <a:rPr lang="es-CL" dirty="0" smtClean="0">
                <a:latin typeface="Corbel" pitchFamily="34" charset="0"/>
              </a:rPr>
              <a:t>Sistema de Consultas y Ofertas de Montos de Pensión </a:t>
            </a:r>
            <a:r>
              <a:rPr lang="es-CL" b="1" dirty="0">
                <a:solidFill>
                  <a:srgbClr val="00B0F0"/>
                </a:solidFill>
              </a:rPr>
              <a:t>(SCOMP)</a:t>
            </a:r>
          </a:p>
        </p:txBody>
      </p:sp>
      <p:sp>
        <p:nvSpPr>
          <p:cNvPr id="5" name="4 Marcador de contenido"/>
          <p:cNvSpPr>
            <a:spLocks noGrp="1"/>
          </p:cNvSpPr>
          <p:nvPr>
            <p:ph sz="quarter" idx="1"/>
          </p:nvPr>
        </p:nvSpPr>
        <p:spPr/>
        <p:txBody>
          <a:bodyPr>
            <a:noAutofit/>
          </a:bodyPr>
          <a:lstStyle/>
          <a:p>
            <a:endParaRPr lang="es-CL" sz="2000" dirty="0" smtClean="0">
              <a:latin typeface="Corbel" pitchFamily="34" charset="0"/>
            </a:endParaRPr>
          </a:p>
          <a:p>
            <a:pPr algn="just"/>
            <a:r>
              <a:rPr lang="es-CL" sz="2000" dirty="0" smtClean="0">
                <a:latin typeface="Corbel" pitchFamily="34" charset="0"/>
              </a:rPr>
              <a:t>Para pensionarse los </a:t>
            </a:r>
            <a:r>
              <a:rPr lang="es-CL" sz="2000" dirty="0">
                <a:latin typeface="Corbel" pitchFamily="34" charset="0"/>
              </a:rPr>
              <a:t>afiliados </a:t>
            </a:r>
            <a:r>
              <a:rPr lang="es-CL" sz="2000" dirty="0" smtClean="0">
                <a:latin typeface="Corbel" pitchFamily="34" charset="0"/>
              </a:rPr>
              <a:t>a una AFP deben, por Ley, utilizar </a:t>
            </a:r>
            <a:r>
              <a:rPr lang="es-CL" sz="2000" dirty="0">
                <a:latin typeface="Corbel" pitchFamily="34" charset="0"/>
              </a:rPr>
              <a:t>el Sistema de Consultas y Ofertas de Montos de Pensión (SCOMP</a:t>
            </a:r>
            <a:r>
              <a:rPr lang="es-CL" sz="2000" dirty="0" smtClean="0">
                <a:latin typeface="Corbel" pitchFamily="34" charset="0"/>
              </a:rPr>
              <a:t>), que muestra </a:t>
            </a:r>
            <a:r>
              <a:rPr lang="es-CL" sz="2000" dirty="0">
                <a:latin typeface="Corbel" pitchFamily="34" charset="0"/>
              </a:rPr>
              <a:t>las </a:t>
            </a:r>
            <a:r>
              <a:rPr lang="es-CL" sz="2000" b="1" dirty="0" smtClean="0">
                <a:solidFill>
                  <a:srgbClr val="00B0F0"/>
                </a:solidFill>
                <a:latin typeface="Corbel" pitchFamily="34" charset="0"/>
              </a:rPr>
              <a:t>MODALIDADES</a:t>
            </a:r>
            <a:r>
              <a:rPr lang="es-CL" sz="2000" dirty="0" smtClean="0">
                <a:latin typeface="Corbel" pitchFamily="34" charset="0"/>
              </a:rPr>
              <a:t> </a:t>
            </a:r>
            <a:r>
              <a:rPr lang="es-CL" sz="2000" dirty="0" smtClean="0"/>
              <a:t>por</a:t>
            </a:r>
            <a:r>
              <a:rPr lang="es-CL" sz="2000" dirty="0" smtClean="0">
                <a:latin typeface="Corbel" pitchFamily="34" charset="0"/>
              </a:rPr>
              <a:t> </a:t>
            </a:r>
            <a:r>
              <a:rPr lang="es-CL" sz="2000" b="1" dirty="0" smtClean="0">
                <a:solidFill>
                  <a:srgbClr val="00B0F0"/>
                </a:solidFill>
                <a:latin typeface="Corbel" pitchFamily="34" charset="0"/>
              </a:rPr>
              <a:t>TIPO DE PENSIÓN</a:t>
            </a:r>
            <a:r>
              <a:rPr lang="es-CL" sz="2000" dirty="0" smtClean="0">
                <a:solidFill>
                  <a:srgbClr val="00B0F0"/>
                </a:solidFill>
                <a:latin typeface="Corbel" pitchFamily="34" charset="0"/>
              </a:rPr>
              <a:t> </a:t>
            </a:r>
            <a:r>
              <a:rPr lang="es-CL" sz="2000" dirty="0">
                <a:latin typeface="Corbel" pitchFamily="34" charset="0"/>
              </a:rPr>
              <a:t>a las que pueden optar</a:t>
            </a:r>
            <a:r>
              <a:rPr lang="es-CL" sz="2000" dirty="0" smtClean="0">
                <a:latin typeface="Corbel" pitchFamily="34" charset="0"/>
              </a:rPr>
              <a:t>.</a:t>
            </a:r>
            <a:endParaRPr lang="es-CL" sz="2000" dirty="0">
              <a:latin typeface="Corbel" pitchFamily="34" charset="0"/>
            </a:endParaRPr>
          </a:p>
          <a:p>
            <a:pPr algn="just"/>
            <a:r>
              <a:rPr lang="es-CL" sz="2000" dirty="0" smtClean="0">
                <a:latin typeface="Corbel" pitchFamily="34" charset="0"/>
              </a:rPr>
              <a:t>Una </a:t>
            </a:r>
            <a:r>
              <a:rPr lang="es-CL" sz="2000" dirty="0">
                <a:latin typeface="Corbel" pitchFamily="34" charset="0"/>
              </a:rPr>
              <a:t>vez que el afiliado hace su solicitud de </a:t>
            </a:r>
            <a:r>
              <a:rPr lang="es-CL" sz="2000" dirty="0" smtClean="0">
                <a:latin typeface="Corbel" pitchFamily="34" charset="0"/>
              </a:rPr>
              <a:t>ofertas, </a:t>
            </a:r>
            <a:r>
              <a:rPr lang="es-CL" sz="2000" dirty="0">
                <a:latin typeface="Corbel" pitchFamily="34" charset="0"/>
              </a:rPr>
              <a:t>indicando las modalidades de pensión a las que desea acceder, ésta es transmitida a través del SCOMP a las Compañías de Seguros y </a:t>
            </a:r>
            <a:r>
              <a:rPr lang="es-CL" sz="2000" dirty="0" smtClean="0">
                <a:latin typeface="Corbel" pitchFamily="34" charset="0"/>
              </a:rPr>
              <a:t>AFP, </a:t>
            </a:r>
            <a:r>
              <a:rPr lang="es-CL" sz="2000" dirty="0">
                <a:latin typeface="Corbel" pitchFamily="34" charset="0"/>
              </a:rPr>
              <a:t>para que aquéllas realicen sus ofertas de montos de pensión.</a:t>
            </a:r>
          </a:p>
          <a:p>
            <a:pPr algn="just"/>
            <a:r>
              <a:rPr lang="es-CL" sz="2000" dirty="0" smtClean="0">
                <a:latin typeface="Corbel" pitchFamily="34" charset="0"/>
              </a:rPr>
              <a:t>El </a:t>
            </a:r>
            <a:r>
              <a:rPr lang="es-CL" sz="2000" dirty="0">
                <a:latin typeface="Corbel" pitchFamily="34" charset="0"/>
              </a:rPr>
              <a:t>afiliado recibe </a:t>
            </a:r>
            <a:r>
              <a:rPr lang="es-CL" sz="2000" b="1" dirty="0" smtClean="0">
                <a:solidFill>
                  <a:srgbClr val="00B0F0"/>
                </a:solidFill>
                <a:latin typeface="Corbel" pitchFamily="34" charset="0"/>
              </a:rPr>
              <a:t>EN FORMA SIMULTÁNEA Y COMPARABLE </a:t>
            </a:r>
            <a:r>
              <a:rPr lang="es-CL" sz="2000" dirty="0" smtClean="0">
                <a:latin typeface="Corbel" pitchFamily="34" charset="0"/>
              </a:rPr>
              <a:t>todas </a:t>
            </a:r>
            <a:r>
              <a:rPr lang="es-CL" sz="2000" dirty="0">
                <a:latin typeface="Corbel" pitchFamily="34" charset="0"/>
              </a:rPr>
              <a:t>las ofertas disponibles para cada modalidad de </a:t>
            </a:r>
            <a:r>
              <a:rPr lang="es-CL" sz="2000" dirty="0" smtClean="0">
                <a:latin typeface="Corbel" pitchFamily="34" charset="0"/>
              </a:rPr>
              <a:t>pensión </a:t>
            </a:r>
            <a:r>
              <a:rPr lang="es-CL" sz="2000" dirty="0">
                <a:latin typeface="Corbel" pitchFamily="34" charset="0"/>
              </a:rPr>
              <a:t>a través del </a:t>
            </a:r>
            <a:r>
              <a:rPr lang="es-CL" sz="2000" b="1" dirty="0" smtClean="0">
                <a:solidFill>
                  <a:srgbClr val="00B0F0"/>
                </a:solidFill>
                <a:latin typeface="Corbel" pitchFamily="34" charset="0"/>
              </a:rPr>
              <a:t>CERTIFICADO DE OFERTAS DE MONTOS DE PENSIÓN</a:t>
            </a:r>
            <a:r>
              <a:rPr lang="es-CL" sz="2000" dirty="0" smtClean="0">
                <a:latin typeface="Corbel" pitchFamily="34" charset="0"/>
              </a:rPr>
              <a:t>, </a:t>
            </a:r>
            <a:r>
              <a:rPr lang="es-CL" sz="2000" dirty="0">
                <a:latin typeface="Corbel" pitchFamily="34" charset="0"/>
              </a:rPr>
              <a:t>que es enviado al domicilio informado por el afiliado. </a:t>
            </a:r>
          </a:p>
        </p:txBody>
      </p:sp>
    </p:spTree>
    <p:extLst>
      <p:ext uri="{BB962C8B-B14F-4D97-AF65-F5344CB8AC3E}">
        <p14:creationId xmlns:p14="http://schemas.microsoft.com/office/powerpoint/2010/main" val="33567676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algn="l"/>
            <a:r>
              <a:rPr lang="es-CL" dirty="0" smtClean="0">
                <a:latin typeface="Corbel" pitchFamily="34" charset="0"/>
              </a:rPr>
              <a:t>MODIFICACIONES AL </a:t>
            </a:r>
            <a:r>
              <a:rPr lang="es-CL" b="1" dirty="0" smtClean="0">
                <a:solidFill>
                  <a:srgbClr val="0070C0"/>
                </a:solidFill>
                <a:latin typeface="Corbel" pitchFamily="34" charset="0"/>
              </a:rPr>
              <a:t>SCOMP</a:t>
            </a:r>
            <a:endParaRPr lang="es-CL" b="1" dirty="0">
              <a:solidFill>
                <a:srgbClr val="0070C0"/>
              </a:solidFill>
              <a:latin typeface="Corbel" pitchFamily="34" charset="0"/>
            </a:endParaRPr>
          </a:p>
        </p:txBody>
      </p:sp>
      <p:sp>
        <p:nvSpPr>
          <p:cNvPr id="3" name="2 Subtítulo"/>
          <p:cNvSpPr>
            <a:spLocks noGrp="1"/>
          </p:cNvSpPr>
          <p:nvPr>
            <p:ph type="subTitle" idx="1"/>
          </p:nvPr>
        </p:nvSpPr>
        <p:spPr>
          <a:xfrm>
            <a:off x="1219200" y="4545334"/>
            <a:ext cx="6858000" cy="1043905"/>
          </a:xfrm>
        </p:spPr>
        <p:txBody>
          <a:bodyPr>
            <a:noAutofit/>
          </a:bodyPr>
          <a:lstStyle/>
          <a:p>
            <a:pPr algn="l"/>
            <a:r>
              <a:rPr lang="es-CL" sz="1600" dirty="0">
                <a:latin typeface="Corbel" pitchFamily="34" charset="0"/>
              </a:rPr>
              <a:t>Superintendencia de Pensiones</a:t>
            </a:r>
          </a:p>
          <a:p>
            <a:pPr algn="l"/>
            <a:r>
              <a:rPr lang="es-CL" sz="1600" dirty="0" smtClean="0">
                <a:latin typeface="Corbel" pitchFamily="34" charset="0"/>
              </a:rPr>
              <a:t>Superintendencia de Valores y Seguros</a:t>
            </a:r>
          </a:p>
          <a:p>
            <a:pPr algn="l"/>
            <a:r>
              <a:rPr lang="es-CL" sz="1400" i="1" dirty="0" smtClean="0">
                <a:latin typeface="Corbel" pitchFamily="34" charset="0"/>
              </a:rPr>
              <a:t>Santiago</a:t>
            </a:r>
            <a:r>
              <a:rPr lang="es-CL" sz="1400" i="1" smtClean="0">
                <a:latin typeface="Corbel" pitchFamily="34" charset="0"/>
              </a:rPr>
              <a:t>, 03 </a:t>
            </a:r>
            <a:r>
              <a:rPr lang="es-CL" sz="1400" i="1" dirty="0" smtClean="0">
                <a:latin typeface="Corbel" pitchFamily="34" charset="0"/>
              </a:rPr>
              <a:t>de julio de 2013.-</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939443"/>
            <a:ext cx="1404684" cy="1669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011376"/>
            <a:ext cx="2759724" cy="1373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73757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67544" y="260648"/>
            <a:ext cx="8229600" cy="672409"/>
          </a:xfrm>
        </p:spPr>
        <p:txBody>
          <a:bodyPr>
            <a:normAutofit/>
          </a:bodyPr>
          <a:lstStyle/>
          <a:p>
            <a:pPr algn="ctr"/>
            <a:r>
              <a:rPr lang="es-CL" b="1" dirty="0" smtClean="0">
                <a:solidFill>
                  <a:srgbClr val="00B0F0"/>
                </a:solidFill>
              </a:rPr>
              <a:t>RESUMEN SCOMP ENERO – MAYO 2013 </a:t>
            </a:r>
            <a:endParaRPr lang="es-CL" b="1" dirty="0">
              <a:solidFill>
                <a:srgbClr val="00B0F0"/>
              </a:solidFill>
            </a:endParaRPr>
          </a:p>
        </p:txBody>
      </p:sp>
      <p:sp>
        <p:nvSpPr>
          <p:cNvPr id="15363" name="Rectangle 3"/>
          <p:cNvSpPr>
            <a:spLocks noGrp="1" noChangeArrowheads="1"/>
          </p:cNvSpPr>
          <p:nvPr>
            <p:ph sz="quarter" idx="1"/>
          </p:nvPr>
        </p:nvSpPr>
        <p:spPr>
          <a:xfrm>
            <a:off x="428596" y="1143128"/>
            <a:ext cx="8229600" cy="5290161"/>
          </a:xfrm>
        </p:spPr>
        <p:txBody>
          <a:bodyPr>
            <a:normAutofit/>
          </a:bodyPr>
          <a:lstStyle/>
          <a:p>
            <a:pPr algn="just">
              <a:lnSpc>
                <a:spcPct val="90000"/>
              </a:lnSpc>
            </a:pPr>
            <a:endParaRPr lang="es-CL" sz="1600" dirty="0" smtClean="0">
              <a:solidFill>
                <a:srgbClr val="000066"/>
              </a:solidFill>
              <a:latin typeface="Arial" pitchFamily="34" charset="0"/>
              <a:cs typeface="Arial" pitchFamily="34" charset="0"/>
            </a:endParaRPr>
          </a:p>
          <a:p>
            <a:pPr algn="just">
              <a:lnSpc>
                <a:spcPct val="90000"/>
              </a:lnSpc>
            </a:pPr>
            <a:r>
              <a:rPr lang="es-CL" sz="2000" dirty="0"/>
              <a:t>En este año han operado en SCOMP </a:t>
            </a:r>
            <a:r>
              <a:rPr lang="es-CL" sz="2000" b="1" dirty="0">
                <a:solidFill>
                  <a:srgbClr val="0099FF"/>
                </a:solidFill>
              </a:rPr>
              <a:t>6 AFP </a:t>
            </a:r>
            <a:r>
              <a:rPr lang="es-CL" sz="2000" dirty="0"/>
              <a:t>Y </a:t>
            </a:r>
            <a:r>
              <a:rPr lang="es-CL" sz="2000" b="1" dirty="0">
                <a:solidFill>
                  <a:srgbClr val="0099FF"/>
                </a:solidFill>
              </a:rPr>
              <a:t>19 compañías de seguros</a:t>
            </a:r>
            <a:r>
              <a:rPr lang="es-CL" sz="2000" dirty="0"/>
              <a:t>, participando éstas con 1585 Agentes al 31 de mayo. A esa misma fecha se registraban 560 Asesores Previsionales  vigentes. </a:t>
            </a:r>
          </a:p>
          <a:p>
            <a:pPr algn="just">
              <a:lnSpc>
                <a:spcPct val="90000"/>
              </a:lnSpc>
            </a:pPr>
            <a:endParaRPr lang="es-CL" sz="2000" dirty="0"/>
          </a:p>
          <a:p>
            <a:pPr algn="just">
              <a:lnSpc>
                <a:spcPct val="90000"/>
              </a:lnSpc>
            </a:pPr>
            <a:r>
              <a:rPr lang="es-CL" sz="2000" dirty="0" smtClean="0"/>
              <a:t>Durante el periodo </a:t>
            </a:r>
            <a:r>
              <a:rPr lang="es-CL" sz="2000" b="1" dirty="0" smtClean="0">
                <a:solidFill>
                  <a:srgbClr val="0099FF"/>
                </a:solidFill>
              </a:rPr>
              <a:t>enero-mayo 2013</a:t>
            </a:r>
            <a:r>
              <a:rPr lang="es-CL" sz="2000" dirty="0" smtClean="0"/>
              <a:t>, </a:t>
            </a:r>
            <a:r>
              <a:rPr lang="es-CL" sz="2000" dirty="0"/>
              <a:t>las AFP generaron </a:t>
            </a:r>
            <a:r>
              <a:rPr lang="es-CL" sz="2000" b="1" dirty="0">
                <a:solidFill>
                  <a:srgbClr val="0099FF"/>
                </a:solidFill>
              </a:rPr>
              <a:t>28.474 Certificados Electrónicos de Saldo</a:t>
            </a:r>
            <a:r>
              <a:rPr lang="es-CL" sz="2000" dirty="0"/>
              <a:t> para SCOMP.</a:t>
            </a:r>
          </a:p>
          <a:p>
            <a:pPr algn="just">
              <a:lnSpc>
                <a:spcPct val="90000"/>
              </a:lnSpc>
            </a:pPr>
            <a:endParaRPr lang="es-CL" sz="2000" dirty="0"/>
          </a:p>
          <a:p>
            <a:pPr algn="just">
              <a:lnSpc>
                <a:spcPct val="90000"/>
              </a:lnSpc>
            </a:pPr>
            <a:r>
              <a:rPr lang="es-CL" sz="2000" dirty="0"/>
              <a:t>Las </a:t>
            </a:r>
            <a:r>
              <a:rPr lang="es-CL" sz="2000" b="1" dirty="0">
                <a:solidFill>
                  <a:srgbClr val="0099FF"/>
                </a:solidFill>
              </a:rPr>
              <a:t>Solicitudes de Oferta </a:t>
            </a:r>
            <a:r>
              <a:rPr lang="es-CL" sz="2000" dirty="0"/>
              <a:t>del período fueron </a:t>
            </a:r>
            <a:r>
              <a:rPr lang="es-CL" sz="2000" b="1" dirty="0">
                <a:solidFill>
                  <a:srgbClr val="0099FF"/>
                </a:solidFill>
              </a:rPr>
              <a:t>31.543</a:t>
            </a:r>
            <a:r>
              <a:rPr lang="es-CL" sz="2000" dirty="0"/>
              <a:t>.</a:t>
            </a:r>
          </a:p>
          <a:p>
            <a:pPr marL="0" indent="0" algn="just">
              <a:lnSpc>
                <a:spcPct val="90000"/>
              </a:lnSpc>
              <a:buNone/>
            </a:pPr>
            <a:endParaRPr lang="es-CL" sz="2000" dirty="0"/>
          </a:p>
          <a:p>
            <a:pPr algn="just">
              <a:lnSpc>
                <a:spcPct val="90000"/>
              </a:lnSpc>
            </a:pPr>
            <a:r>
              <a:rPr lang="es-CL" sz="2000" dirty="0"/>
              <a:t>En respuesta a las solicitudes de oferta efectuadas, se generaron </a:t>
            </a:r>
            <a:r>
              <a:rPr lang="es-CL" sz="2000" b="1" dirty="0">
                <a:solidFill>
                  <a:srgbClr val="0099FF"/>
                </a:solidFill>
              </a:rPr>
              <a:t>31.399 Certificados de Oferta</a:t>
            </a:r>
            <a:r>
              <a:rPr lang="es-CL" sz="2000" dirty="0"/>
              <a:t>, en base a 4.193.471 ofertas de rentas vitalicias enviadas por las Aseguradoras.</a:t>
            </a:r>
          </a:p>
          <a:p>
            <a:pPr algn="just">
              <a:lnSpc>
                <a:spcPct val="90000"/>
              </a:lnSpc>
            </a:pPr>
            <a:endParaRPr lang="es-CL" sz="2000" dirty="0"/>
          </a:p>
          <a:p>
            <a:pPr algn="just">
              <a:lnSpc>
                <a:spcPct val="90000"/>
              </a:lnSpc>
            </a:pPr>
            <a:r>
              <a:rPr lang="es-CL" sz="2000" dirty="0"/>
              <a:t>Finalmente, se aceptaron </a:t>
            </a:r>
            <a:r>
              <a:rPr lang="es-CL" sz="2000" b="1" dirty="0">
                <a:solidFill>
                  <a:srgbClr val="0099FF"/>
                </a:solidFill>
              </a:rPr>
              <a:t>14.242 Rentas Vitalicias </a:t>
            </a:r>
            <a:r>
              <a:rPr lang="es-CL" sz="2000" dirty="0"/>
              <a:t>y </a:t>
            </a:r>
            <a:r>
              <a:rPr lang="es-CL" sz="2000" b="1" dirty="0">
                <a:solidFill>
                  <a:srgbClr val="0099FF"/>
                </a:solidFill>
              </a:rPr>
              <a:t>6.488  Retiros Programados</a:t>
            </a:r>
            <a:r>
              <a:rPr lang="es-CL" sz="2000" dirty="0"/>
              <a:t> durante este período.</a:t>
            </a:r>
          </a:p>
          <a:p>
            <a:pPr marL="0" indent="0" algn="just">
              <a:lnSpc>
                <a:spcPct val="90000"/>
              </a:lnSpc>
              <a:buNone/>
            </a:pPr>
            <a:endParaRPr lang="es-CL" sz="1800" dirty="0" smtClean="0">
              <a:solidFill>
                <a:srgbClr val="000066"/>
              </a:solidFill>
              <a:latin typeface="Arial" pitchFamily="34" charset="0"/>
              <a:cs typeface="Arial" pitchFamily="34" charset="0"/>
            </a:endParaRPr>
          </a:p>
        </p:txBody>
      </p:sp>
    </p:spTree>
    <p:extLst>
      <p:ext uri="{BB962C8B-B14F-4D97-AF65-F5344CB8AC3E}">
        <p14:creationId xmlns:p14="http://schemas.microsoft.com/office/powerpoint/2010/main" val="29920098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539552" y="260648"/>
            <a:ext cx="8229600" cy="672409"/>
          </a:xfrm>
        </p:spPr>
        <p:txBody>
          <a:bodyPr>
            <a:normAutofit/>
          </a:bodyPr>
          <a:lstStyle/>
          <a:p>
            <a:pPr algn="ctr"/>
            <a:r>
              <a:rPr lang="es-CL" b="1" dirty="0" smtClean="0">
                <a:solidFill>
                  <a:srgbClr val="00B0F0"/>
                </a:solidFill>
              </a:rPr>
              <a:t>SOLICITUDES DE OFERTA (SO)</a:t>
            </a:r>
            <a:endParaRPr lang="es-CL" b="1" dirty="0">
              <a:solidFill>
                <a:srgbClr val="00B0F0"/>
              </a:solidFill>
            </a:endParaRPr>
          </a:p>
        </p:txBody>
      </p:sp>
      <p:sp>
        <p:nvSpPr>
          <p:cNvPr id="49155" name="Rectangle 3"/>
          <p:cNvSpPr>
            <a:spLocks noGrp="1" noChangeArrowheads="1"/>
          </p:cNvSpPr>
          <p:nvPr>
            <p:ph sz="quarter" idx="1"/>
          </p:nvPr>
        </p:nvSpPr>
        <p:spPr>
          <a:xfrm>
            <a:off x="467544" y="1412776"/>
            <a:ext cx="8229600" cy="5014443"/>
          </a:xfrm>
        </p:spPr>
        <p:txBody>
          <a:bodyPr/>
          <a:lstStyle/>
          <a:p>
            <a:pPr marL="0" indent="0" algn="just">
              <a:buNone/>
            </a:pPr>
            <a:r>
              <a:rPr lang="es-CL" sz="2000" dirty="0"/>
              <a:t>En el año 2013 ingresaron 31.543 solicitudes de oferta a SCOMP. El 48% de éstas lo hizo mediante una AFP, otro 34% a través de una Compañía de Seguros (1% sin agente en éstas) y un 18% fueron ingresadas por Asesores Previsionales.</a:t>
            </a:r>
          </a:p>
          <a:p>
            <a:pPr marL="0" indent="0" algn="just">
              <a:buNone/>
            </a:pPr>
            <a:endParaRPr lang="es-CL" sz="1800" dirty="0">
              <a:solidFill>
                <a:srgbClr val="000066"/>
              </a:solidFill>
              <a:latin typeface="Trebuchet MS" pitchFamily="34" charset="0"/>
            </a:endParaRPr>
          </a:p>
          <a:p>
            <a:pPr marL="0" indent="0" algn="just">
              <a:buNone/>
            </a:pPr>
            <a:endParaRPr lang="es-CL" sz="1800" dirty="0">
              <a:solidFill>
                <a:srgbClr val="000066"/>
              </a:solidFill>
              <a:latin typeface="Trebuchet MS" pitchFamily="34" charset="0"/>
            </a:endParaRPr>
          </a:p>
          <a:p>
            <a:pPr algn="just">
              <a:buNone/>
            </a:pPr>
            <a:endParaRPr lang="es-CL" sz="1800" dirty="0">
              <a:solidFill>
                <a:srgbClr val="000066"/>
              </a:solidFill>
              <a:latin typeface="Trebuchet MS" pitchFamily="34" charset="0"/>
            </a:endParaRPr>
          </a:p>
          <a:p>
            <a:pPr marL="0" indent="0" algn="just">
              <a:buNone/>
            </a:pPr>
            <a:endParaRPr lang="es-CL" sz="1800" dirty="0">
              <a:solidFill>
                <a:srgbClr val="000066"/>
              </a:solidFill>
              <a:latin typeface="Trebuchet MS" pitchFamily="34" charset="0"/>
            </a:endParaRPr>
          </a:p>
        </p:txBody>
      </p:sp>
      <p:graphicFrame>
        <p:nvGraphicFramePr>
          <p:cNvPr id="4" name="8 Gráfico"/>
          <p:cNvGraphicFramePr>
            <a:graphicFrameLocks/>
          </p:cNvGraphicFramePr>
          <p:nvPr>
            <p:extLst>
              <p:ext uri="{D42A27DB-BD31-4B8C-83A1-F6EECF244321}">
                <p14:modId xmlns:p14="http://schemas.microsoft.com/office/powerpoint/2010/main" val="278779508"/>
              </p:ext>
            </p:extLst>
          </p:nvPr>
        </p:nvGraphicFramePr>
        <p:xfrm>
          <a:off x="755576" y="2775894"/>
          <a:ext cx="7632848" cy="352677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5149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281" name="Rectangle 113"/>
          <p:cNvSpPr>
            <a:spLocks noChangeArrowheads="1"/>
          </p:cNvSpPr>
          <p:nvPr/>
        </p:nvSpPr>
        <p:spPr bwMode="auto">
          <a:xfrm>
            <a:off x="457200" y="302546"/>
            <a:ext cx="8229600" cy="672409"/>
          </a:xfrm>
          <a:prstGeom prst="rect">
            <a:avLst/>
          </a:prstGeom>
          <a:noFill/>
          <a:ln w="9525">
            <a:noFill/>
            <a:miter lim="800000"/>
            <a:headEnd/>
            <a:tailEnd/>
          </a:ln>
          <a:effectLst/>
        </p:spPr>
        <p:txBody>
          <a:bodyPr anchor="ctr"/>
          <a:lstStyle/>
          <a:p>
            <a:pPr algn="ctr"/>
            <a:r>
              <a:rPr lang="es-CL" sz="3200" b="1" dirty="0" smtClean="0">
                <a:solidFill>
                  <a:srgbClr val="00B0F0"/>
                </a:solidFill>
                <a:latin typeface="Corbel" pitchFamily="34" charset="0"/>
                <a:ea typeface="+mj-ea"/>
                <a:cs typeface="+mj-cs"/>
              </a:rPr>
              <a:t>CERTIFICADOS DE OFERTA (CO)</a:t>
            </a:r>
            <a:endParaRPr lang="es-CL" sz="3200" b="1" dirty="0">
              <a:solidFill>
                <a:srgbClr val="00B0F0"/>
              </a:solidFill>
              <a:latin typeface="Corbel" pitchFamily="34" charset="0"/>
              <a:ea typeface="+mj-ea"/>
              <a:cs typeface="+mj-cs"/>
            </a:endParaRPr>
          </a:p>
        </p:txBody>
      </p:sp>
      <p:sp>
        <p:nvSpPr>
          <p:cNvPr id="7285" name="Text Box 117"/>
          <p:cNvSpPr txBox="1">
            <a:spLocks noChangeArrowheads="1"/>
          </p:cNvSpPr>
          <p:nvPr/>
        </p:nvSpPr>
        <p:spPr bwMode="auto">
          <a:xfrm>
            <a:off x="584434" y="5445223"/>
            <a:ext cx="7776864" cy="1323439"/>
          </a:xfrm>
          <a:prstGeom prst="rect">
            <a:avLst/>
          </a:prstGeom>
          <a:noFill/>
          <a:ln w="9525">
            <a:noFill/>
            <a:miter lim="800000"/>
            <a:headEnd/>
            <a:tailEnd/>
          </a:ln>
          <a:effectLst/>
        </p:spPr>
        <p:txBody>
          <a:bodyPr wrap="square">
            <a:spAutoFit/>
          </a:bodyPr>
          <a:lstStyle/>
          <a:p>
            <a:pPr lvl="0" algn="just" fontAlgn="auto">
              <a:spcBef>
                <a:spcPct val="20000"/>
              </a:spcBef>
              <a:spcAft>
                <a:spcPts val="0"/>
              </a:spcAft>
              <a:buClr>
                <a:srgbClr val="0BD0D9"/>
              </a:buClr>
              <a:buSzPct val="95000"/>
            </a:pPr>
            <a:r>
              <a:rPr lang="es-CL" sz="2000" dirty="0">
                <a:latin typeface="Corbel" pitchFamily="34" charset="0"/>
              </a:rPr>
              <a:t>El conjunto de las compañías realizó un total de 4.193.471 ofertas durante este período, con las cuales se emitieron 31.399 Certificados de Oferta, generándose 134 ofertas en promedio por cada certificado de ofertas.</a:t>
            </a:r>
          </a:p>
        </p:txBody>
      </p:sp>
      <p:graphicFrame>
        <p:nvGraphicFramePr>
          <p:cNvPr id="5" name="Chart 1"/>
          <p:cNvGraphicFramePr>
            <a:graphicFrameLocks/>
          </p:cNvGraphicFramePr>
          <p:nvPr>
            <p:extLst>
              <p:ext uri="{D42A27DB-BD31-4B8C-83A1-F6EECF244321}">
                <p14:modId xmlns:p14="http://schemas.microsoft.com/office/powerpoint/2010/main" val="630021719"/>
              </p:ext>
            </p:extLst>
          </p:nvPr>
        </p:nvGraphicFramePr>
        <p:xfrm>
          <a:off x="827584" y="1324495"/>
          <a:ext cx="7488832" cy="40833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504602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35755" y="332656"/>
            <a:ext cx="8229600" cy="587458"/>
          </a:xfrm>
        </p:spPr>
        <p:txBody>
          <a:bodyPr>
            <a:normAutofit fontScale="90000"/>
          </a:bodyPr>
          <a:lstStyle/>
          <a:p>
            <a:pPr algn="ctr"/>
            <a:r>
              <a:rPr lang="es-CL" sz="3600" b="1" dirty="0" smtClean="0">
                <a:solidFill>
                  <a:srgbClr val="00B0F0"/>
                </a:solidFill>
              </a:rPr>
              <a:t>ELECCIÓN</a:t>
            </a:r>
            <a:r>
              <a:rPr lang="es-CL" sz="3600" b="1" dirty="0" smtClean="0">
                <a:solidFill>
                  <a:srgbClr val="C00000"/>
                </a:solidFill>
                <a:latin typeface="Trebuchet MS" pitchFamily="34" charset="0"/>
              </a:rPr>
              <a:t> </a:t>
            </a:r>
            <a:r>
              <a:rPr lang="es-CL" sz="3600" b="1" dirty="0" smtClean="0">
                <a:solidFill>
                  <a:srgbClr val="00B0F0"/>
                </a:solidFill>
              </a:rPr>
              <a:t>DE LAS OFERTAS ACEPTADAS</a:t>
            </a:r>
            <a:endParaRPr lang="es-CL" sz="3600" b="1" dirty="0">
              <a:solidFill>
                <a:srgbClr val="00B0F0"/>
              </a:solidFill>
            </a:endParaRPr>
          </a:p>
        </p:txBody>
      </p:sp>
      <p:sp>
        <p:nvSpPr>
          <p:cNvPr id="58374" name="Text Box 6"/>
          <p:cNvSpPr txBox="1">
            <a:spLocks noChangeArrowheads="1"/>
          </p:cNvSpPr>
          <p:nvPr/>
        </p:nvSpPr>
        <p:spPr bwMode="auto">
          <a:xfrm>
            <a:off x="755576" y="4709462"/>
            <a:ext cx="7560840" cy="1815882"/>
          </a:xfrm>
          <a:prstGeom prst="rect">
            <a:avLst/>
          </a:prstGeom>
          <a:noFill/>
          <a:ln w="9525">
            <a:noFill/>
            <a:miter lim="800000"/>
            <a:headEnd/>
            <a:tailEnd/>
          </a:ln>
          <a:effectLst/>
        </p:spPr>
        <p:txBody>
          <a:bodyPr wrap="square">
            <a:spAutoFit/>
          </a:bodyPr>
          <a:lstStyle/>
          <a:p>
            <a:pPr algn="just">
              <a:spcBef>
                <a:spcPct val="50000"/>
              </a:spcBef>
            </a:pPr>
            <a:r>
              <a:rPr lang="es-CL" sz="1600" dirty="0">
                <a:latin typeface="Corbel" pitchFamily="34" charset="0"/>
              </a:rPr>
              <a:t>El 44% de las personas aceptó el monto de pensión más alto dentro de la modalidad elegida y el 68% </a:t>
            </a:r>
            <a:r>
              <a:rPr lang="es-CL" sz="1600" dirty="0" smtClean="0">
                <a:latin typeface="Corbel" pitchFamily="34" charset="0"/>
              </a:rPr>
              <a:t>optó </a:t>
            </a:r>
            <a:r>
              <a:rPr lang="es-CL" sz="1600" dirty="0">
                <a:latin typeface="Corbel" pitchFamily="34" charset="0"/>
              </a:rPr>
              <a:t>por uno de los tres mejores montos de pensión ofrecidos.</a:t>
            </a:r>
          </a:p>
          <a:p>
            <a:pPr algn="just">
              <a:spcBef>
                <a:spcPct val="50000"/>
              </a:spcBef>
            </a:pPr>
            <a:r>
              <a:rPr lang="es-CL" sz="1600" dirty="0">
                <a:latin typeface="Corbel" pitchFamily="34" charset="0"/>
              </a:rPr>
              <a:t>El 81% de las Rentas Vitalicias aceptadas por hombres y el 84% de las aceptadas por mujeres, consideró un período garantizado de pago.</a:t>
            </a:r>
          </a:p>
          <a:p>
            <a:pPr algn="just">
              <a:spcBef>
                <a:spcPct val="50000"/>
              </a:spcBef>
            </a:pPr>
            <a:r>
              <a:rPr lang="es-CL" sz="1600" dirty="0">
                <a:latin typeface="Corbel" pitchFamily="34" charset="0"/>
              </a:rPr>
              <a:t>El 43% de los hombres y el 52% de las mujeres que eligió una Renta Vitalicia la prefirió diferida, a objeto de recibir durante un período temporal una pensión mayor en la AFP</a:t>
            </a:r>
          </a:p>
        </p:txBody>
      </p:sp>
      <p:graphicFrame>
        <p:nvGraphicFramePr>
          <p:cNvPr id="5" name="Chart 2"/>
          <p:cNvGraphicFramePr>
            <a:graphicFrameLocks/>
          </p:cNvGraphicFramePr>
          <p:nvPr>
            <p:extLst>
              <p:ext uri="{D42A27DB-BD31-4B8C-83A1-F6EECF244321}">
                <p14:modId xmlns:p14="http://schemas.microsoft.com/office/powerpoint/2010/main" val="210575593"/>
              </p:ext>
            </p:extLst>
          </p:nvPr>
        </p:nvGraphicFramePr>
        <p:xfrm>
          <a:off x="755576" y="1600302"/>
          <a:ext cx="7560840" cy="287366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97852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just"/>
            <a:r>
              <a:rPr lang="es-CL" dirty="0" smtClean="0"/>
              <a:t>La SP y la SVS </a:t>
            </a:r>
            <a:r>
              <a:rPr lang="es-CL" b="1" dirty="0" smtClean="0">
                <a:solidFill>
                  <a:srgbClr val="00B0F0"/>
                </a:solidFill>
              </a:rPr>
              <a:t>MODIFICARON NORMATIVA </a:t>
            </a:r>
            <a:r>
              <a:rPr lang="es-CL" dirty="0" smtClean="0"/>
              <a:t>que regula el SCOMP</a:t>
            </a:r>
            <a:endParaRPr lang="es-CL" dirty="0"/>
          </a:p>
        </p:txBody>
      </p:sp>
      <p:sp>
        <p:nvSpPr>
          <p:cNvPr id="4" name="3 Marcador de contenido"/>
          <p:cNvSpPr>
            <a:spLocks noGrp="1"/>
          </p:cNvSpPr>
          <p:nvPr>
            <p:ph sz="quarter" idx="1"/>
          </p:nvPr>
        </p:nvSpPr>
        <p:spPr>
          <a:xfrm>
            <a:off x="251520" y="3717032"/>
            <a:ext cx="8712968" cy="1800200"/>
          </a:xfrm>
        </p:spPr>
        <p:txBody>
          <a:bodyPr>
            <a:noAutofit/>
          </a:bodyPr>
          <a:lstStyle/>
          <a:p>
            <a:pPr lvl="0" algn="just"/>
            <a:r>
              <a:rPr lang="es-CL" sz="2800" b="1" dirty="0" smtClean="0">
                <a:latin typeface="Corbel" pitchFamily="34" charset="0"/>
              </a:rPr>
              <a:t>Los </a:t>
            </a:r>
            <a:r>
              <a:rPr lang="es-CL" sz="2800" b="1" dirty="0">
                <a:latin typeface="Corbel" pitchFamily="34" charset="0"/>
              </a:rPr>
              <a:t>cambios tienen por objeto </a:t>
            </a:r>
            <a:r>
              <a:rPr lang="es-CL" sz="2800" b="1" dirty="0">
                <a:solidFill>
                  <a:srgbClr val="00B0F0"/>
                </a:solidFill>
                <a:latin typeface="Corbel" pitchFamily="34" charset="0"/>
              </a:rPr>
              <a:t>simplificar</a:t>
            </a:r>
            <a:r>
              <a:rPr lang="es-CL" sz="2800" b="1" dirty="0">
                <a:latin typeface="Corbel" pitchFamily="34" charset="0"/>
              </a:rPr>
              <a:t> y </a:t>
            </a:r>
            <a:r>
              <a:rPr lang="es-CL" sz="2800" b="1" dirty="0">
                <a:solidFill>
                  <a:srgbClr val="00B0F0"/>
                </a:solidFill>
                <a:latin typeface="Corbel" pitchFamily="34" charset="0"/>
              </a:rPr>
              <a:t>perfeccionar</a:t>
            </a:r>
            <a:r>
              <a:rPr lang="es-CL" sz="2800" b="1" dirty="0">
                <a:latin typeface="Corbel" pitchFamily="34" charset="0"/>
              </a:rPr>
              <a:t> la información que reciben los afiliados, a través de los Certificados de Ofertas de Pensión que emite el sistema</a:t>
            </a:r>
            <a:r>
              <a:rPr lang="es-CL" sz="2800" b="1" dirty="0" smtClean="0">
                <a:latin typeface="Corbel" pitchFamily="34" charset="0"/>
              </a:rPr>
              <a:t>.</a:t>
            </a:r>
            <a:endParaRPr lang="es-CL" sz="2800" b="1" dirty="0">
              <a:latin typeface="Corbel" pitchFamily="34" charset="0"/>
            </a:endParaRPr>
          </a:p>
        </p:txBody>
      </p:sp>
      <p:sp>
        <p:nvSpPr>
          <p:cNvPr id="5" name="4 CuadroTexto"/>
          <p:cNvSpPr txBox="1"/>
          <p:nvPr/>
        </p:nvSpPr>
        <p:spPr>
          <a:xfrm>
            <a:off x="2987824" y="1355656"/>
            <a:ext cx="2519857" cy="646331"/>
          </a:xfrm>
          <a:prstGeom prst="rect">
            <a:avLst/>
          </a:prstGeom>
          <a:noFill/>
        </p:spPr>
        <p:txBody>
          <a:bodyPr wrap="none" rtlCol="0">
            <a:spAutoFit/>
          </a:bodyPr>
          <a:lstStyle/>
          <a:p>
            <a:r>
              <a:rPr lang="es-CL" sz="3600" b="1" dirty="0" smtClean="0">
                <a:solidFill>
                  <a:srgbClr val="00B0F0"/>
                </a:solidFill>
                <a:latin typeface="Corbel" pitchFamily="34" charset="0"/>
              </a:rPr>
              <a:t>¿POR QUÉ?</a:t>
            </a:r>
            <a:endParaRPr lang="es-CL" sz="3600" b="1" dirty="0">
              <a:solidFill>
                <a:srgbClr val="00B0F0"/>
              </a:solidFill>
              <a:latin typeface="Corbel" pitchFamily="34" charset="0"/>
            </a:endParaRPr>
          </a:p>
        </p:txBody>
      </p:sp>
      <p:sp>
        <p:nvSpPr>
          <p:cNvPr id="6" name="5 Rectángulo"/>
          <p:cNvSpPr/>
          <p:nvPr/>
        </p:nvSpPr>
        <p:spPr>
          <a:xfrm>
            <a:off x="917424" y="1987099"/>
            <a:ext cx="7398991" cy="1323439"/>
          </a:xfrm>
          <a:prstGeom prst="rect">
            <a:avLst/>
          </a:prstGeom>
        </p:spPr>
        <p:txBody>
          <a:bodyPr wrap="square">
            <a:spAutoFit/>
          </a:bodyPr>
          <a:lstStyle/>
          <a:p>
            <a:pPr algn="just"/>
            <a:r>
              <a:rPr lang="es-CL" sz="2000" dirty="0" smtClean="0">
                <a:latin typeface="Corbel" pitchFamily="34" charset="0"/>
              </a:rPr>
              <a:t>Porque es muy importante que </a:t>
            </a:r>
            <a:r>
              <a:rPr lang="es-CL" sz="2000" b="1" dirty="0" smtClean="0">
                <a:solidFill>
                  <a:srgbClr val="00B0F0"/>
                </a:solidFill>
                <a:latin typeface="Corbel" pitchFamily="34" charset="0"/>
              </a:rPr>
              <a:t>el afiliado pueda comparar mejor entre las alternativas disponibles</a:t>
            </a:r>
            <a:r>
              <a:rPr lang="es-CL" sz="2000" dirty="0" smtClean="0">
                <a:latin typeface="Corbel" pitchFamily="34" charset="0"/>
              </a:rPr>
              <a:t> y tomar una </a:t>
            </a:r>
            <a:r>
              <a:rPr lang="es-CL" sz="2000" b="1" dirty="0" smtClean="0">
                <a:solidFill>
                  <a:srgbClr val="00B0F0"/>
                </a:solidFill>
                <a:latin typeface="Corbel" pitchFamily="34" charset="0"/>
              </a:rPr>
              <a:t>decisión informada</a:t>
            </a:r>
            <a:r>
              <a:rPr lang="es-CL" sz="2000" dirty="0" smtClean="0">
                <a:latin typeface="Corbel" pitchFamily="34" charset="0"/>
              </a:rPr>
              <a:t>.</a:t>
            </a:r>
          </a:p>
          <a:p>
            <a:pPr lvl="0" algn="just"/>
            <a:r>
              <a:rPr lang="es-CL" sz="2000" dirty="0" smtClean="0">
                <a:latin typeface="Corbel" pitchFamily="34" charset="0"/>
              </a:rPr>
              <a:t>La modificación entregará la información de las ofertas de montos de pensión en </a:t>
            </a:r>
            <a:r>
              <a:rPr lang="es-CL" sz="2000" b="1" dirty="0" smtClean="0">
                <a:latin typeface="Corbel" pitchFamily="34" charset="0"/>
              </a:rPr>
              <a:t>un lenguaje más simple y fácil de entender</a:t>
            </a:r>
            <a:r>
              <a:rPr lang="es-CL" sz="2000" dirty="0">
                <a:latin typeface="Corbel" pitchFamily="34" charset="0"/>
              </a:rPr>
              <a:t>.</a:t>
            </a:r>
          </a:p>
        </p:txBody>
      </p:sp>
    </p:spTree>
    <p:extLst>
      <p:ext uri="{BB962C8B-B14F-4D97-AF65-F5344CB8AC3E}">
        <p14:creationId xmlns:p14="http://schemas.microsoft.com/office/powerpoint/2010/main" val="2333583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395536" y="188640"/>
            <a:ext cx="8208912" cy="738336"/>
          </a:xfrm>
        </p:spPr>
        <p:txBody>
          <a:bodyPr/>
          <a:lstStyle/>
          <a:p>
            <a:r>
              <a:rPr lang="es-CL" dirty="0" smtClean="0"/>
              <a:t>¿Cómo se supo </a:t>
            </a:r>
            <a:r>
              <a:rPr lang="es-CL" b="1" dirty="0" smtClean="0">
                <a:solidFill>
                  <a:srgbClr val="00B0F0"/>
                </a:solidFill>
              </a:rPr>
              <a:t>QUÉ CAMBIOS </a:t>
            </a:r>
            <a:r>
              <a:rPr lang="es-CL" dirty="0" smtClean="0"/>
              <a:t>realizar?</a:t>
            </a:r>
            <a:endParaRPr lang="es-CL" dirty="0"/>
          </a:p>
        </p:txBody>
      </p:sp>
      <p:sp>
        <p:nvSpPr>
          <p:cNvPr id="3" name="2 Marcador de contenido"/>
          <p:cNvSpPr>
            <a:spLocks noGrp="1"/>
          </p:cNvSpPr>
          <p:nvPr>
            <p:ph sz="quarter" idx="1"/>
          </p:nvPr>
        </p:nvSpPr>
        <p:spPr>
          <a:xfrm>
            <a:off x="457200" y="1219200"/>
            <a:ext cx="8229600" cy="5378152"/>
          </a:xfrm>
        </p:spPr>
        <p:txBody>
          <a:bodyPr>
            <a:normAutofit fontScale="77500" lnSpcReduction="20000"/>
          </a:bodyPr>
          <a:lstStyle/>
          <a:p>
            <a:endParaRPr lang="es-CL" dirty="0" smtClean="0">
              <a:latin typeface="Corbel" pitchFamily="34" charset="0"/>
            </a:endParaRPr>
          </a:p>
          <a:p>
            <a:pPr algn="just"/>
            <a:r>
              <a:rPr lang="es-CL" dirty="0" smtClean="0">
                <a:latin typeface="Corbel" pitchFamily="34" charset="0"/>
              </a:rPr>
              <a:t>Las superintendencias sometieron </a:t>
            </a:r>
            <a:r>
              <a:rPr lang="es-CL" dirty="0">
                <a:latin typeface="Corbel" pitchFamily="34" charset="0"/>
              </a:rPr>
              <a:t>las distintas alternativas de Certificados de </a:t>
            </a:r>
            <a:r>
              <a:rPr lang="es-CL" dirty="0" smtClean="0">
                <a:latin typeface="Corbel" pitchFamily="34" charset="0"/>
              </a:rPr>
              <a:t>Oferta </a:t>
            </a:r>
            <a:r>
              <a:rPr lang="es-CL" dirty="0">
                <a:latin typeface="Corbel" pitchFamily="34" charset="0"/>
              </a:rPr>
              <a:t>a la opinión de grupos de potenciales </a:t>
            </a:r>
            <a:r>
              <a:rPr lang="es-CL" dirty="0" smtClean="0">
                <a:latin typeface="Corbel" pitchFamily="34" charset="0"/>
              </a:rPr>
              <a:t>pensionados.</a:t>
            </a:r>
          </a:p>
          <a:p>
            <a:endParaRPr lang="es-CL" dirty="0">
              <a:latin typeface="Corbel" pitchFamily="34" charset="0"/>
            </a:endParaRPr>
          </a:p>
          <a:p>
            <a:pPr marL="0" indent="0" algn="ctr">
              <a:buNone/>
            </a:pPr>
            <a:r>
              <a:rPr lang="es-CL" sz="4200" b="1" dirty="0" smtClean="0">
                <a:solidFill>
                  <a:srgbClr val="00B0F0"/>
                </a:solidFill>
                <a:latin typeface="Corbel" pitchFamily="34" charset="0"/>
              </a:rPr>
              <a:t>FOCUS GROUP</a:t>
            </a:r>
          </a:p>
          <a:p>
            <a:endParaRPr lang="es-CL" dirty="0" smtClean="0">
              <a:latin typeface="Corbel" pitchFamily="34" charset="0"/>
            </a:endParaRPr>
          </a:p>
          <a:p>
            <a:pPr algn="just" fontAlgn="base"/>
            <a:r>
              <a:rPr lang="es-CL" dirty="0" smtClean="0">
                <a:latin typeface="Corbel" pitchFamily="34" charset="0"/>
              </a:rPr>
              <a:t>Los </a:t>
            </a:r>
            <a:r>
              <a:rPr lang="es-CL" dirty="0" err="1" smtClean="0">
                <a:latin typeface="Corbel" pitchFamily="34" charset="0"/>
              </a:rPr>
              <a:t>focus</a:t>
            </a:r>
            <a:r>
              <a:rPr lang="es-CL" dirty="0" smtClean="0">
                <a:latin typeface="Corbel" pitchFamily="34" charset="0"/>
              </a:rPr>
              <a:t> </a:t>
            </a:r>
            <a:r>
              <a:rPr lang="es-CL" dirty="0" err="1" smtClean="0">
                <a:latin typeface="Corbel" pitchFamily="34" charset="0"/>
              </a:rPr>
              <a:t>group</a:t>
            </a:r>
            <a:r>
              <a:rPr lang="es-CL" dirty="0" smtClean="0">
                <a:latin typeface="Corbel" pitchFamily="34" charset="0"/>
              </a:rPr>
              <a:t> efectuados permitieron, entre otras cosas, obtener una evaluación global y por sección de los distintos Certificados de Oferta, dando a conocer los problemas de comprensión que surgían al leerlos.</a:t>
            </a:r>
          </a:p>
          <a:p>
            <a:pPr algn="just" fontAlgn="base"/>
            <a:r>
              <a:rPr lang="es-CL" dirty="0" smtClean="0">
                <a:latin typeface="Corbel" pitchFamily="34" charset="0"/>
              </a:rPr>
              <a:t>Esta metodología ayudó a definir qué tipo de gráficos eran más claros en la interpretación de su información y qué redacción era más adecuada para una mejor  comprensión de estos documentos.</a:t>
            </a:r>
          </a:p>
          <a:p>
            <a:pPr marL="0" indent="0" fontAlgn="base">
              <a:buNone/>
            </a:pPr>
            <a:endParaRPr lang="es-CL" dirty="0" smtClean="0">
              <a:latin typeface="Corbel" pitchFamily="34" charset="0"/>
            </a:endParaRPr>
          </a:p>
          <a:p>
            <a:pPr algn="just" fontAlgn="base"/>
            <a:r>
              <a:rPr lang="es-CL" sz="3600" dirty="0" smtClean="0">
                <a:latin typeface="Corbel" pitchFamily="34" charset="0"/>
              </a:rPr>
              <a:t>Las conclusiones ayudaron a diseñar los Certificados y cartas conductoras que contiene esta nueva normativa</a:t>
            </a:r>
          </a:p>
          <a:p>
            <a:endParaRPr lang="es-CL" dirty="0">
              <a:latin typeface="Corbel" pitchFamily="34" charset="0"/>
            </a:endParaRPr>
          </a:p>
        </p:txBody>
      </p:sp>
    </p:spTree>
    <p:extLst>
      <p:ext uri="{BB962C8B-B14F-4D97-AF65-F5344CB8AC3E}">
        <p14:creationId xmlns:p14="http://schemas.microsoft.com/office/powerpoint/2010/main" val="39817295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r>
              <a:rPr lang="es-CL" dirty="0"/>
              <a:t>ALGUNAS CONCLUSIONES DEL </a:t>
            </a:r>
            <a:br>
              <a:rPr lang="es-CL" dirty="0"/>
            </a:br>
            <a:r>
              <a:rPr lang="es-CL" b="1" dirty="0">
                <a:solidFill>
                  <a:srgbClr val="00B0F0"/>
                </a:solidFill>
              </a:rPr>
              <a:t>FOCUS GROUP</a:t>
            </a:r>
            <a:endParaRPr lang="es-C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282452"/>
            <a:ext cx="7182544" cy="5386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69803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en">
  <a:themeElements>
    <a:clrScheme name="Orige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e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e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e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Orige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xml><?xml version="1.0" encoding="utf-8"?>
<a:themeOverride xmlns:a="http://schemas.openxmlformats.org/drawingml/2006/main">
  <a:clrScheme name="Orige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xml><?xml version="1.0" encoding="utf-8"?>
<a:themeOverride xmlns:a="http://schemas.openxmlformats.org/drawingml/2006/main">
  <a:clrScheme name="Orige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5.xml><?xml version="1.0" encoding="utf-8"?>
<a:themeOverride xmlns:a="http://schemas.openxmlformats.org/drawingml/2006/main">
  <a:clrScheme name="Orige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
  <TotalTime>218</TotalTime>
  <Words>1178</Words>
  <Application>Microsoft Office PowerPoint</Application>
  <PresentationFormat>Presentación en pantalla (4:3)</PresentationFormat>
  <Paragraphs>92</Paragraphs>
  <Slides>20</Slides>
  <Notes>4</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Origen</vt:lpstr>
      <vt:lpstr>MODIFICACIONES AL SCOMP</vt:lpstr>
      <vt:lpstr>Sistema de Consultas y Ofertas de Montos de Pensión (SCOMP)</vt:lpstr>
      <vt:lpstr>RESUMEN SCOMP ENERO – MAYO 2013 </vt:lpstr>
      <vt:lpstr>SOLICITUDES DE OFERTA (SO)</vt:lpstr>
      <vt:lpstr>Presentación de PowerPoint</vt:lpstr>
      <vt:lpstr>ELECCIÓN DE LAS OFERTAS ACEPTADAS</vt:lpstr>
      <vt:lpstr>La SP y la SVS MODIFICARON NORMATIVA que regula el SCOMP</vt:lpstr>
      <vt:lpstr>¿Cómo se supo QUÉ CAMBIOS realizar?</vt:lpstr>
      <vt:lpstr>ALGUNAS CONCLUSIONES DEL  FOCUS GROUP</vt:lpstr>
      <vt:lpstr>ALGUNAS CONCLUSIONES DEL  FOCUS GROUP</vt:lpstr>
      <vt:lpstr>Las modificaciones más relevantes a los CERTIFICADOS DE OFERTAS DE PENSIONES</vt:lpstr>
      <vt:lpstr>Las modificaciones más relevantes a los CERTIFICADOS DE OFERTAS DE PENSIONES</vt:lpstr>
      <vt:lpstr>Las modificaciones más relevantes DE LA CARTA CONDUCTORA DE LOS CERTIFICADOS DE OFERTA</vt:lpstr>
      <vt:lpstr>Las modificaciones más relevantes a los CERTIFICADOS DE OFERTAS DE PENSIONES</vt:lpstr>
      <vt:lpstr>Las modificaciones más relevantes a los CERTIFICADOS DE OFERTAS DE PENSIONES</vt:lpstr>
      <vt:lpstr>Las modificaciones más relevantes a los CERTIFICADOS DE OFERTAS DE PENSIONES</vt:lpstr>
      <vt:lpstr>Las modificaciones más relevantes a los CERTIFICADOS DE OFERTAS DE PENSIONES</vt:lpstr>
      <vt:lpstr>Las modificaciones más relevantes a los CERTIFICADOS DE OFERTAS DE PENSIONES</vt:lpstr>
      <vt:lpstr>Las modificaciones más relevantes a los CERTIFICADOS DE OFERTAS DE PENSIONES</vt:lpstr>
      <vt:lpstr>MODIFICACIONES AL SCOMP</vt:lpstr>
    </vt:vector>
  </TitlesOfParts>
  <Company>Superintendencia de Pensiones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spensiones</dc:creator>
  <cp:lastModifiedBy>Iriarte Alonso María Luisa</cp:lastModifiedBy>
  <cp:revision>58</cp:revision>
  <cp:lastPrinted>2013-07-01T14:55:29Z</cp:lastPrinted>
  <dcterms:created xsi:type="dcterms:W3CDTF">2013-07-01T14:13:26Z</dcterms:created>
  <dcterms:modified xsi:type="dcterms:W3CDTF">2013-07-03T13:38:24Z</dcterms:modified>
</cp:coreProperties>
</file>